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9"/>
  </p:notesMasterIdLst>
  <p:sldIdLst>
    <p:sldId id="256" r:id="rId2"/>
    <p:sldId id="266" r:id="rId3"/>
    <p:sldId id="260" r:id="rId4"/>
    <p:sldId id="261" r:id="rId5"/>
    <p:sldId id="262" r:id="rId6"/>
    <p:sldId id="257" r:id="rId7"/>
    <p:sldId id="314" r:id="rId8"/>
    <p:sldId id="312" r:id="rId9"/>
    <p:sldId id="313" r:id="rId10"/>
    <p:sldId id="306" r:id="rId11"/>
    <p:sldId id="259" r:id="rId12"/>
    <p:sldId id="295" r:id="rId13"/>
    <p:sldId id="294" r:id="rId14"/>
    <p:sldId id="271" r:id="rId15"/>
    <p:sldId id="296" r:id="rId16"/>
    <p:sldId id="273" r:id="rId17"/>
    <p:sldId id="274" r:id="rId18"/>
    <p:sldId id="275" r:id="rId19"/>
    <p:sldId id="276" r:id="rId20"/>
    <p:sldId id="277" r:id="rId21"/>
    <p:sldId id="278" r:id="rId22"/>
    <p:sldId id="279" r:id="rId23"/>
    <p:sldId id="297" r:id="rId24"/>
    <p:sldId id="298" r:id="rId25"/>
    <p:sldId id="280" r:id="rId26"/>
    <p:sldId id="283" r:id="rId27"/>
    <p:sldId id="284" r:id="rId28"/>
    <p:sldId id="304" r:id="rId29"/>
    <p:sldId id="286" r:id="rId30"/>
    <p:sldId id="285" r:id="rId31"/>
    <p:sldId id="287" r:id="rId32"/>
    <p:sldId id="288" r:id="rId33"/>
    <p:sldId id="289" r:id="rId34"/>
    <p:sldId id="290" r:id="rId35"/>
    <p:sldId id="291" r:id="rId36"/>
    <p:sldId id="292" r:id="rId37"/>
    <p:sldId id="300" r:id="rId38"/>
    <p:sldId id="272" r:id="rId39"/>
    <p:sldId id="269" r:id="rId40"/>
    <p:sldId id="267" r:id="rId41"/>
    <p:sldId id="270" r:id="rId42"/>
    <p:sldId id="305" r:id="rId43"/>
    <p:sldId id="308" r:id="rId44"/>
    <p:sldId id="301" r:id="rId45"/>
    <p:sldId id="309" r:id="rId46"/>
    <p:sldId id="310" r:id="rId47"/>
    <p:sldId id="311" r:id="rId4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8F3DC8-A665-4CE8-A582-FEC743820909}" type="datetimeFigureOut">
              <a:rPr lang="pl-PL" smtClean="0"/>
              <a:pPr/>
              <a:t>2025-05-29</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0DA8A6-740E-42BD-B7E1-3D140C1195CD}"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*pierwszych przygotowań nie nagrywamy</a:t>
            </a:r>
            <a:r>
              <a:rPr lang="pl-PL" baseline="0" dirty="0" smtClean="0"/>
              <a:t> – zaczynamy dopiero od zaklejenia urny – będzie o tym jeszcze mowa. </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6</a:t>
            </a:fld>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Niestety, nie jest to już procedura obowiązkowa, tylko zalecana.  </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31</a:t>
            </a:fld>
            <a:endParaRPr lang="pl-P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Trzeba się bardzo pilnować z tym przeszkadzaniem, bo przewodniczący może nas usunąć z komisji – wystarczy uchwała podpisana prze większość, a przecież Wy trafiacie tam, gdzie macie przeciwko sobie właśnie większość. </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11</a:t>
            </a:fld>
            <a:endParaRPr lang="pl-P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13</a:t>
            </a:fld>
            <a:endParaRPr lang="pl-P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Strażnik urny ma wg kodeksu pilnować, aby wyborcy wrzucali karty tak, aby nie było widać na kogo oddany jest głos – ale świetnie, że ten przepis jest, bo możemy się domagać by taki strażnik był przy urnie.  </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14</a:t>
            </a:fld>
            <a:endParaRPr lang="pl-P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 Opakowane i opisane - nie jest wymagane przepisami,</a:t>
            </a:r>
            <a:r>
              <a:rPr lang="pl-PL" baseline="0" dirty="0" smtClean="0"/>
              <a:t> ale jest zalecane. Fotografujemy plomby na drzwiach i następnego dnia porównujemy ze zdjęciem</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16</a:t>
            </a:fld>
            <a:endParaRPr lang="pl-P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Warto mieć na podorędziu zespół dzieciaków lub dorosłych, którzy będą węszyć</a:t>
            </a:r>
            <a:r>
              <a:rPr lang="pl-PL" baseline="0" dirty="0" smtClean="0"/>
              <a:t> za autokarami przywożącymi seryjnych wyborców i spisywać ich numery rej. </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19</a:t>
            </a:fld>
            <a:endParaRPr lang="pl-P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Nie możemy żądać od przewodniczącego liczenia kart, bo nie ma w przepisach takiego obowiązku</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20</a:t>
            </a:fld>
            <a:endParaRPr lang="pl-P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Wysyłamy mail do komisarza, na policji mówimy, że komisarz jest zawiadomiony i wzywamy patrol. Policja musi spisać raport i o to nam chodzi. Niczego innego nie możemy oczekiwać od policjantów. Mogą zatrzymać osobę, która np. głosuje po raz drugi.</a:t>
            </a:r>
            <a:r>
              <a:rPr lang="pl-PL" baseline="0" dirty="0" smtClean="0"/>
              <a:t> </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21</a:t>
            </a:fld>
            <a:endParaRPr lang="pl-P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smtClean="0"/>
              <a:t>Dobrze jest nagrywać z dwóch urządzeń. </a:t>
            </a:r>
            <a:endParaRPr lang="pl-PL" dirty="0"/>
          </a:p>
        </p:txBody>
      </p:sp>
      <p:sp>
        <p:nvSpPr>
          <p:cNvPr id="4" name="Symbol zastępczy numeru slajdu 3"/>
          <p:cNvSpPr>
            <a:spLocks noGrp="1"/>
          </p:cNvSpPr>
          <p:nvPr>
            <p:ph type="sldNum" sz="quarter" idx="10"/>
          </p:nvPr>
        </p:nvSpPr>
        <p:spPr/>
        <p:txBody>
          <a:bodyPr/>
          <a:lstStyle/>
          <a:p>
            <a:fld id="{9C0DA8A6-740E-42BD-B7E1-3D140C1195CD}" type="slidenum">
              <a:rPr lang="pl-PL" smtClean="0"/>
              <a:pPr/>
              <a:t>27</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Ref idx="1002">
        <a:schemeClr val="bg2"/>
      </p:bgRef>
    </p:bg>
    <p:spTree>
      <p:nvGrpSpPr>
        <p:cNvPr id="1" name=""/>
        <p:cNvGrpSpPr/>
        <p:nvPr/>
      </p:nvGrpSpPr>
      <p:grpSpPr>
        <a:xfrm>
          <a:off x="0" y="0"/>
          <a:ext cx="0" cy="0"/>
          <a:chOff x="0" y="0"/>
          <a:chExt cx="0" cy="0"/>
        </a:xfrm>
      </p:grpSpPr>
      <p:sp>
        <p:nvSpPr>
          <p:cNvPr id="9" name="Tytuł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17" name="Podtytuł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30" name="Symbol zastępczy daty 29"/>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19" name="Symbol zastępczy stopki 18"/>
          <p:cNvSpPr>
            <a:spLocks noGrp="1"/>
          </p:cNvSpPr>
          <p:nvPr>
            <p:ph type="ftr" sz="quarter" idx="11"/>
          </p:nvPr>
        </p:nvSpPr>
        <p:spPr/>
        <p:txBody>
          <a:bodyPr/>
          <a:lstStyle/>
          <a:p>
            <a:endParaRPr lang="pl-PL"/>
          </a:p>
        </p:txBody>
      </p:sp>
      <p:sp>
        <p:nvSpPr>
          <p:cNvPr id="27" name="Symbol zastępczy numeru slajdu 26"/>
          <p:cNvSpPr>
            <a:spLocks noGrp="1"/>
          </p:cNvSpPr>
          <p:nvPr>
            <p:ph type="sldNum" sz="quarter" idx="12"/>
          </p:nvPr>
        </p:nvSpPr>
        <p:spPr/>
        <p:txBody>
          <a:bodyPr/>
          <a:lstStyle/>
          <a:p>
            <a:fld id="{EDA6E8E1-7CD4-48C1-9885-ACF3714CC7F0}"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DA6E8E1-7CD4-48C1-9885-ACF3714CC7F0}"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914401"/>
            <a:ext cx="2057400" cy="5211763"/>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914401"/>
            <a:ext cx="6019800" cy="5211763"/>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DA6E8E1-7CD4-48C1-9885-ACF3714CC7F0}"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DA6E8E1-7CD4-48C1-9885-ACF3714CC7F0}"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DA6E8E1-7CD4-48C1-9885-ACF3714CC7F0}"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DA6E8E1-7CD4-48C1-9885-ACF3714CC7F0}"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tIns="45720" anchor="b"/>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EDA6E8E1-7CD4-48C1-9885-ACF3714CC7F0}"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EDA6E8E1-7CD4-48C1-9885-ACF3714CC7F0}"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EDA6E8E1-7CD4-48C1-9885-ACF3714CC7F0}"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DA6E8E1-7CD4-48C1-9885-ACF3714CC7F0}"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9" name="Prostokąt ze ściętym i zaokrąglonym rogi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ójkąt prostokątny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ytuł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l-PL" smtClean="0"/>
              <a:t>Kliknij, aby edytować styl</a:t>
            </a:r>
            <a:endParaRPr kumimoji="0" lang="en-US"/>
          </a:p>
        </p:txBody>
      </p:sp>
      <p:sp>
        <p:nvSpPr>
          <p:cNvPr id="4" name="Symbol zastępczy tekstu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E822BC07-C5A0-43AB-B84E-FA25DDC39633}" type="datetimeFigureOut">
              <a:rPr lang="pl-PL" smtClean="0"/>
              <a:pPr/>
              <a:t>2025-05-29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077200" y="6356350"/>
            <a:ext cx="609600" cy="365125"/>
          </a:xfrm>
        </p:spPr>
        <p:txBody>
          <a:bodyPr/>
          <a:lstStyle/>
          <a:p>
            <a:fld id="{EDA6E8E1-7CD4-48C1-9885-ACF3714CC7F0}" type="slidenum">
              <a:rPr lang="pl-PL" smtClean="0"/>
              <a:pPr/>
              <a:t>‹#›</a:t>
            </a:fld>
            <a:endParaRPr lang="pl-PL"/>
          </a:p>
        </p:txBody>
      </p:sp>
      <p:sp>
        <p:nvSpPr>
          <p:cNvPr id="3" name="Symbol zastępczy obrazu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l-PL" smtClean="0"/>
              <a:t>Kliknij ikonę, aby dodać obraz</a:t>
            </a:r>
            <a:endParaRPr kumimoji="0" lang="en-US" dirty="0"/>
          </a:p>
        </p:txBody>
      </p:sp>
      <p:sp>
        <p:nvSpPr>
          <p:cNvPr id="10" name="Dowolny kształt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Dowolny kształt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Dowolny kształt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Dowolny kształt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ymbol zastępczy tytuł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822BC07-C5A0-43AB-B84E-FA25DDC39633}" type="datetimeFigureOut">
              <a:rPr lang="pl-PL" smtClean="0"/>
              <a:pPr/>
              <a:t>2025-05-29</a:t>
            </a:fld>
            <a:endParaRPr lang="pl-PL"/>
          </a:p>
        </p:txBody>
      </p:sp>
      <p:sp>
        <p:nvSpPr>
          <p:cNvPr id="22" name="Symbol zastępczy stopki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l-PL"/>
          </a:p>
        </p:txBody>
      </p:sp>
      <p:sp>
        <p:nvSpPr>
          <p:cNvPr id="18" name="Symbol zastępczy numeru slajd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DA6E8E1-7CD4-48C1-9885-ACF3714CC7F0}" type="slidenum">
              <a:rPr lang="pl-PL" smtClean="0"/>
              <a:pPr/>
              <a:t>‹#›</a:t>
            </a:fld>
            <a:endParaRPr lang="pl-PL"/>
          </a:p>
        </p:txBody>
      </p:sp>
      <p:grpSp>
        <p:nvGrpSpPr>
          <p:cNvPr id="2" name="Grupa 1"/>
          <p:cNvGrpSpPr/>
          <p:nvPr/>
        </p:nvGrpSpPr>
        <p:grpSpPr>
          <a:xfrm>
            <a:off x="-19017" y="202408"/>
            <a:ext cx="9180548" cy="649224"/>
            <a:chOff x="-19045" y="216550"/>
            <a:chExt cx="9180548" cy="649224"/>
          </a:xfrm>
        </p:grpSpPr>
        <p:sp>
          <p:nvSpPr>
            <p:cNvPr id="12" name="Dowolny kształt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Dowolny kształt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pPr algn="ctr"/>
            <a:r>
              <a:rPr lang="pl-PL" dirty="0" smtClean="0"/>
              <a:t>Mąż Zaufania </a:t>
            </a:r>
            <a:br>
              <a:rPr lang="pl-PL" dirty="0" smtClean="0"/>
            </a:br>
            <a:r>
              <a:rPr lang="pl-PL" dirty="0" smtClean="0"/>
              <a:t>Obserwator Społeczny </a:t>
            </a:r>
            <a:endParaRPr lang="pl-PL" dirty="0"/>
          </a:p>
        </p:txBody>
      </p:sp>
      <p:sp>
        <p:nvSpPr>
          <p:cNvPr id="3" name="Podtytuł 2"/>
          <p:cNvSpPr>
            <a:spLocks noGrp="1"/>
          </p:cNvSpPr>
          <p:nvPr>
            <p:ph type="subTitle" idx="1"/>
          </p:nvPr>
        </p:nvSpPr>
        <p:spPr/>
        <p:txBody>
          <a:bodyPr>
            <a:normAutofit/>
          </a:bodyPr>
          <a:lstStyle/>
          <a:p>
            <a:pPr algn="ctr"/>
            <a:r>
              <a:rPr lang="pl-PL" sz="4400" dirty="0" smtClean="0"/>
              <a:t>Możliwości, Zagrożenia i Pułapki </a:t>
            </a:r>
            <a:endParaRPr lang="pl-PL"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00042"/>
            <a:ext cx="8229600" cy="1000132"/>
          </a:xfrm>
        </p:spPr>
        <p:txBody>
          <a:bodyPr>
            <a:normAutofit fontScale="90000"/>
          </a:bodyPr>
          <a:lstStyle/>
          <a:p>
            <a:r>
              <a:rPr lang="pl-PL" b="1" i="1" dirty="0" smtClean="0"/>
              <a:t>Kodeks wyborczy Przepisy karne </a:t>
            </a:r>
            <a:endParaRPr lang="pl-PL" b="1" i="1" dirty="0"/>
          </a:p>
        </p:txBody>
      </p:sp>
      <p:sp>
        <p:nvSpPr>
          <p:cNvPr id="4" name="Symbol zastępczy zawartości 3"/>
          <p:cNvSpPr>
            <a:spLocks noGrp="1"/>
          </p:cNvSpPr>
          <p:nvPr>
            <p:ph idx="1"/>
          </p:nvPr>
        </p:nvSpPr>
        <p:spPr>
          <a:xfrm>
            <a:off x="457200" y="2214554"/>
            <a:ext cx="8229600" cy="3625608"/>
          </a:xfrm>
          <a:prstGeom prst="rect">
            <a:avLst/>
          </a:prstGeom>
        </p:spPr>
        <p:txBody>
          <a:bodyPr wrap="square">
            <a:spAutoFit/>
          </a:bodyPr>
          <a:lstStyle/>
          <a:p>
            <a:pPr>
              <a:buNone/>
            </a:pPr>
            <a:r>
              <a:rPr lang="pl-PL" sz="2800" dirty="0" smtClean="0"/>
              <a:t>Art. 513c. </a:t>
            </a:r>
          </a:p>
          <a:p>
            <a:pPr>
              <a:buNone/>
            </a:pPr>
            <a:r>
              <a:rPr lang="pl-PL" sz="2800" dirty="0" smtClean="0"/>
              <a:t>Kto przemocą, groźbą bezprawną lub podstępem przeszkadza osobom uprawnionym na mocy przepisów kodeksu w ich czynnościach </a:t>
            </a:r>
            <a:r>
              <a:rPr lang="pl-PL" sz="2800" dirty="0" err="1" smtClean="0"/>
              <a:t>polegają-cych</a:t>
            </a:r>
            <a:r>
              <a:rPr lang="pl-PL" sz="2800" dirty="0" smtClean="0"/>
              <a:t> na monitorowaniu lub dokumentowaniu procedur wyborczych podlega grzywnie, karze ograniczenia wolności albo pozbawienia wolności do lat 2.</a:t>
            </a:r>
            <a:endParaRPr lang="pl-PL"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i="1" dirty="0" smtClean="0"/>
              <a:t>Mężowi Zaufania i Obserwatorowi Społecznemu nie wolno </a:t>
            </a:r>
            <a:endParaRPr lang="pl-PL" i="1" dirty="0"/>
          </a:p>
        </p:txBody>
      </p:sp>
      <p:sp>
        <p:nvSpPr>
          <p:cNvPr id="3" name="Symbol zastępczy zawartości 2"/>
          <p:cNvSpPr>
            <a:spLocks noGrp="1"/>
          </p:cNvSpPr>
          <p:nvPr>
            <p:ph idx="1"/>
          </p:nvPr>
        </p:nvSpPr>
        <p:spPr>
          <a:xfrm>
            <a:off x="428596" y="1928802"/>
            <a:ext cx="8229600" cy="4572032"/>
          </a:xfrm>
        </p:spPr>
        <p:txBody>
          <a:bodyPr>
            <a:normAutofit lnSpcReduction="10000"/>
          </a:bodyPr>
          <a:lstStyle/>
          <a:p>
            <a:pPr>
              <a:buFont typeface="Wingdings" pitchFamily="2" charset="2"/>
              <a:buChar char="Ø"/>
            </a:pPr>
            <a:r>
              <a:rPr lang="pl-PL" sz="3600" dirty="0" smtClean="0"/>
              <a:t>Rozmawiać z wyborcami, a zwłaszcza nie wolno pomagać im w głosowaniu;</a:t>
            </a:r>
          </a:p>
          <a:p>
            <a:pPr>
              <a:buFont typeface="Wingdings" pitchFamily="2" charset="2"/>
              <a:buChar char="Ø"/>
            </a:pPr>
            <a:r>
              <a:rPr lang="pl-PL" sz="3600" dirty="0" smtClean="0"/>
              <a:t>Dotykać kart wyborczych w ogóle, a w czasie głosowania i liczenia głosów w szczególności;  </a:t>
            </a:r>
          </a:p>
          <a:p>
            <a:pPr>
              <a:buFont typeface="Wingdings" pitchFamily="2" charset="2"/>
              <a:buChar char="Ø"/>
            </a:pPr>
            <a:r>
              <a:rPr lang="pl-PL" sz="3600" dirty="0" smtClean="0"/>
              <a:t>Przeglądać spisów wyborców; </a:t>
            </a:r>
          </a:p>
          <a:p>
            <a:pPr>
              <a:buFont typeface="Wingdings" pitchFamily="2" charset="2"/>
              <a:buChar char="Ø"/>
            </a:pPr>
            <a:r>
              <a:rPr lang="pl-PL" sz="3600" dirty="0" smtClean="0"/>
              <a:t>Upubliczniać nagrań z prac komisji;</a:t>
            </a:r>
          </a:p>
          <a:p>
            <a:pPr>
              <a:buFont typeface="Wingdings" pitchFamily="2" charset="2"/>
              <a:buChar char="Ø"/>
            </a:pPr>
            <a:r>
              <a:rPr lang="pl-PL" sz="3600" b="1" dirty="0" smtClean="0"/>
              <a:t>Przeszkadzać komisji w pracy</a:t>
            </a:r>
            <a:r>
              <a:rPr lang="pl-PL" sz="3600" dirty="0" smtClean="0"/>
              <a:t>;</a:t>
            </a:r>
          </a:p>
          <a:p>
            <a:endParaRPr lang="pl-PL"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85728"/>
            <a:ext cx="8229600" cy="857256"/>
          </a:xfrm>
        </p:spPr>
        <p:txBody>
          <a:bodyPr>
            <a:normAutofit fontScale="90000"/>
          </a:bodyPr>
          <a:lstStyle/>
          <a:p>
            <a:pPr algn="ctr"/>
            <a:r>
              <a:rPr lang="pl-PL" b="1" i="1" dirty="0" smtClean="0"/>
              <a:t>Idąc na dyżur do komisji mamy:</a:t>
            </a:r>
            <a:endParaRPr lang="pl-PL" b="1" i="1" dirty="0"/>
          </a:p>
        </p:txBody>
      </p:sp>
      <p:sp>
        <p:nvSpPr>
          <p:cNvPr id="3" name="Symbol zastępczy zawartości 2"/>
          <p:cNvSpPr>
            <a:spLocks noGrp="1"/>
          </p:cNvSpPr>
          <p:nvPr>
            <p:ph idx="1"/>
          </p:nvPr>
        </p:nvSpPr>
        <p:spPr>
          <a:xfrm>
            <a:off x="214282" y="1214422"/>
            <a:ext cx="8715436" cy="5500726"/>
          </a:xfrm>
        </p:spPr>
        <p:txBody>
          <a:bodyPr>
            <a:noAutofit/>
          </a:bodyPr>
          <a:lstStyle/>
          <a:p>
            <a:pPr>
              <a:buFont typeface="Wingdings" pitchFamily="2" charset="2"/>
              <a:buChar char="Ø"/>
            </a:pPr>
            <a:r>
              <a:rPr lang="pl-PL" sz="3200" dirty="0" smtClean="0"/>
              <a:t>numer telefonu naszego sprzymierzeńca w komisji oraz wszystkie informacje na temat członków komisji (sama afiliacja nie </a:t>
            </a:r>
            <a:r>
              <a:rPr lang="pl-PL" sz="3200" dirty="0" err="1" smtClean="0"/>
              <a:t>wystar-czy</a:t>
            </a:r>
            <a:r>
              <a:rPr lang="pl-PL" sz="3200" dirty="0" smtClean="0"/>
              <a:t>, bo zdarzają się krety);</a:t>
            </a:r>
          </a:p>
          <a:p>
            <a:pPr>
              <a:buFont typeface="Wingdings" pitchFamily="2" charset="2"/>
              <a:buChar char="Ø"/>
            </a:pPr>
            <a:r>
              <a:rPr lang="pl-PL" sz="3200" dirty="0" smtClean="0"/>
              <a:t>kontakt do komisarza wyborczego, policji i </a:t>
            </a:r>
          </a:p>
          <a:p>
            <a:pPr>
              <a:buNone/>
            </a:pPr>
            <a:r>
              <a:rPr lang="pl-PL" sz="3200" dirty="0" smtClean="0"/>
              <a:t>   do koordynatora RKW w pamięci </a:t>
            </a:r>
            <a:r>
              <a:rPr lang="pl-PL" sz="3200" dirty="0" err="1" smtClean="0"/>
              <a:t>smartfona</a:t>
            </a:r>
            <a:r>
              <a:rPr lang="pl-PL" sz="3200" dirty="0" smtClean="0"/>
              <a:t>; </a:t>
            </a:r>
          </a:p>
          <a:p>
            <a:pPr>
              <a:buFont typeface="Wingdings" pitchFamily="2" charset="2"/>
              <a:buChar char="Ø"/>
            </a:pPr>
            <a:r>
              <a:rPr lang="pl-PL" sz="3200" dirty="0" smtClean="0"/>
              <a:t>Urządzenie do rejestrowania pracy komisji z pamięcią na min. 18 godzin pracy; </a:t>
            </a:r>
          </a:p>
          <a:p>
            <a:pPr>
              <a:buFont typeface="Wingdings" pitchFamily="2" charset="2"/>
              <a:buChar char="Ø"/>
            </a:pPr>
            <a:r>
              <a:rPr lang="pl-PL" sz="3200" dirty="0" smtClean="0"/>
              <a:t>Własne kanapki, napoje, leki – pilnujemy ich  cały czas i nie przyjmujemy poczęstunku; </a:t>
            </a:r>
            <a:endParaRPr lang="pl-PL"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428604"/>
            <a:ext cx="9001156" cy="928694"/>
          </a:xfrm>
        </p:spPr>
        <p:txBody>
          <a:bodyPr>
            <a:normAutofit/>
          </a:bodyPr>
          <a:lstStyle/>
          <a:p>
            <a:pPr algn="ctr"/>
            <a:r>
              <a:rPr lang="pl-PL" sz="4400" b="1" i="1" dirty="0" smtClean="0"/>
              <a:t>Przygotowanie gruntu przez  fałszerzy</a:t>
            </a:r>
            <a:endParaRPr lang="pl-PL" sz="4400" b="1" i="1" dirty="0"/>
          </a:p>
        </p:txBody>
      </p:sp>
      <p:sp>
        <p:nvSpPr>
          <p:cNvPr id="3" name="Symbol zastępczy zawartości 2"/>
          <p:cNvSpPr>
            <a:spLocks noGrp="1"/>
          </p:cNvSpPr>
          <p:nvPr>
            <p:ph idx="1"/>
          </p:nvPr>
        </p:nvSpPr>
        <p:spPr>
          <a:xfrm>
            <a:off x="0" y="1571612"/>
            <a:ext cx="8929718" cy="5000660"/>
          </a:xfrm>
        </p:spPr>
        <p:txBody>
          <a:bodyPr>
            <a:normAutofit fontScale="77500" lnSpcReduction="20000"/>
          </a:bodyPr>
          <a:lstStyle/>
          <a:p>
            <a:pPr>
              <a:buFont typeface="Wingdings" pitchFamily="2" charset="2"/>
              <a:buChar char="Ø"/>
            </a:pPr>
            <a:r>
              <a:rPr lang="pl-PL" sz="4300" dirty="0" smtClean="0"/>
              <a:t>Obejmowanie funkcji przewodniczącego lub zastępcy  w sposób bezczelny i przejmowanie pełni władzy bezprawnie (lub zgodnie z prawem jeśli komisja składa się z naiwniaków, którzy na to pozwolą) – o tym jak to wyglądało w waszej komisji dowiecie się od naszego członka komisji w rozmowie wstępnej; </a:t>
            </a:r>
          </a:p>
          <a:p>
            <a:pPr>
              <a:buFont typeface="Wingdings" pitchFamily="2" charset="2"/>
              <a:buChar char="Ø"/>
            </a:pPr>
            <a:r>
              <a:rPr lang="pl-PL" sz="4300" dirty="0" smtClean="0"/>
              <a:t>Zaszczuwanie przeciwników politycznych i eliminowanie ich z komisji – składy komisji z afiliacją członków i komentarzem  dostaniecie od koordynatora lub zaufanego członka OKW; </a:t>
            </a:r>
          </a:p>
          <a:p>
            <a:endParaRPr lang="pl-PL" sz="3200" dirty="0" smtClean="0"/>
          </a:p>
          <a:p>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00042"/>
            <a:ext cx="8229600" cy="785818"/>
          </a:xfrm>
        </p:spPr>
        <p:txBody>
          <a:bodyPr>
            <a:normAutofit fontScale="90000"/>
          </a:bodyPr>
          <a:lstStyle/>
          <a:p>
            <a:pPr algn="ctr"/>
            <a:r>
              <a:rPr lang="pl-PL" b="1" i="1" dirty="0" smtClean="0"/>
              <a:t>Sposoby działania fałszerzy </a:t>
            </a:r>
            <a:endParaRPr lang="pl-PL" b="1" i="1" dirty="0"/>
          </a:p>
        </p:txBody>
      </p:sp>
      <p:sp>
        <p:nvSpPr>
          <p:cNvPr id="3" name="Symbol zastępczy zawartości 2"/>
          <p:cNvSpPr>
            <a:spLocks noGrp="1"/>
          </p:cNvSpPr>
          <p:nvPr>
            <p:ph idx="1"/>
          </p:nvPr>
        </p:nvSpPr>
        <p:spPr>
          <a:xfrm>
            <a:off x="457200" y="1428736"/>
            <a:ext cx="8329642" cy="5429264"/>
          </a:xfrm>
        </p:spPr>
        <p:txBody>
          <a:bodyPr>
            <a:normAutofit fontScale="70000" lnSpcReduction="20000"/>
          </a:bodyPr>
          <a:lstStyle/>
          <a:p>
            <a:pPr>
              <a:buFont typeface="Wingdings" pitchFamily="2" charset="2"/>
              <a:buChar char="Ø"/>
            </a:pPr>
            <a:r>
              <a:rPr lang="pl-PL" sz="4600" dirty="0" smtClean="0"/>
              <a:t>Dzielenie zespołu na mniejsze grupy – MZ obserwuje osoby zblatowane z fałszerzem; </a:t>
            </a:r>
          </a:p>
          <a:p>
            <a:pPr>
              <a:buFont typeface="Wingdings" pitchFamily="2" charset="2"/>
              <a:buChar char="Ø"/>
            </a:pPr>
            <a:r>
              <a:rPr lang="pl-PL" sz="4600" dirty="0" smtClean="0"/>
              <a:t>Przechowywanie kart wyborczych lub stemplowanie kart w osobnym </a:t>
            </a:r>
            <a:r>
              <a:rPr lang="pl-PL" sz="4600" dirty="0" err="1" smtClean="0"/>
              <a:t>pomiesz</a:t>
            </a:r>
            <a:r>
              <a:rPr lang="pl-PL" sz="4600" dirty="0" smtClean="0"/>
              <a:t>-</a:t>
            </a:r>
          </a:p>
          <a:p>
            <a:pPr>
              <a:buNone/>
            </a:pPr>
            <a:r>
              <a:rPr lang="pl-PL" sz="4600" dirty="0" smtClean="0"/>
              <a:t>   </a:t>
            </a:r>
            <a:r>
              <a:rPr lang="pl-PL" sz="4600" dirty="0" err="1" smtClean="0"/>
              <a:t>czeniu</a:t>
            </a:r>
            <a:r>
              <a:rPr lang="pl-PL" sz="4600" dirty="0" smtClean="0"/>
              <a:t> – bez nadzoru komisji; </a:t>
            </a:r>
          </a:p>
          <a:p>
            <a:pPr>
              <a:buFont typeface="Wingdings" pitchFamily="2" charset="2"/>
              <a:buChar char="Ø"/>
            </a:pPr>
            <a:r>
              <a:rPr lang="pl-PL" sz="4600" dirty="0" smtClean="0"/>
              <a:t>Odsyłanie niewygodnego członka komisji poza lokal wyborczy (= pomieszczenie z urną);  </a:t>
            </a:r>
          </a:p>
          <a:p>
            <a:pPr>
              <a:buFont typeface="Wingdings" pitchFamily="2" charset="2"/>
              <a:buChar char="Ø"/>
            </a:pPr>
            <a:r>
              <a:rPr lang="pl-PL" sz="4600" dirty="0" smtClean="0"/>
              <a:t> Odwoływanie strażnika urny (funkcja wymagana przez kodeks wyborczy) liczące-go karty wrzucane do urny lub zamienianie go na takiego, który nie liczy; </a:t>
            </a:r>
          </a:p>
          <a:p>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796086"/>
          </a:xfrm>
        </p:spPr>
        <p:txBody>
          <a:bodyPr>
            <a:normAutofit fontScale="90000"/>
          </a:bodyPr>
          <a:lstStyle/>
          <a:p>
            <a:pPr algn="ctr"/>
            <a:r>
              <a:rPr lang="pl-PL" b="1" i="1" dirty="0" smtClean="0"/>
              <a:t>Sposoby działania MZ i OS </a:t>
            </a:r>
            <a:endParaRPr lang="pl-PL" dirty="0"/>
          </a:p>
        </p:txBody>
      </p:sp>
      <p:sp>
        <p:nvSpPr>
          <p:cNvPr id="3" name="Symbol zastępczy zawartości 2"/>
          <p:cNvSpPr>
            <a:spLocks noGrp="1"/>
          </p:cNvSpPr>
          <p:nvPr>
            <p:ph idx="1"/>
          </p:nvPr>
        </p:nvSpPr>
        <p:spPr>
          <a:xfrm>
            <a:off x="214282" y="1785926"/>
            <a:ext cx="8643998" cy="4857784"/>
          </a:xfrm>
        </p:spPr>
        <p:txBody>
          <a:bodyPr>
            <a:normAutofit fontScale="85000" lnSpcReduction="20000"/>
          </a:bodyPr>
          <a:lstStyle/>
          <a:p>
            <a:pPr>
              <a:buFont typeface="Wingdings" pitchFamily="2" charset="2"/>
              <a:buChar char="Ø"/>
            </a:pPr>
            <a:r>
              <a:rPr lang="pl-PL" sz="3500" dirty="0" smtClean="0"/>
              <a:t>w czasie swojego dyżuru nie pokazujecie z kim działacie w porozumieniu (uwagi z osobą zaufaną wymieniacie mailem lub SMS); </a:t>
            </a:r>
          </a:p>
          <a:p>
            <a:pPr>
              <a:buFont typeface="Wingdings" pitchFamily="2" charset="2"/>
              <a:buChar char="Ø"/>
            </a:pPr>
            <a:r>
              <a:rPr lang="pl-PL" sz="3500" b="1" dirty="0" smtClean="0"/>
              <a:t>liczycie karty wrzucane do urny od godz. 7.00 do 21. 15 bez przerwy</a:t>
            </a:r>
            <a:r>
              <a:rPr lang="pl-PL" sz="3500" dirty="0" smtClean="0"/>
              <a:t>; </a:t>
            </a:r>
          </a:p>
          <a:p>
            <a:pPr>
              <a:buFont typeface="Wingdings" pitchFamily="2" charset="2"/>
              <a:buChar char="Ø"/>
            </a:pPr>
            <a:r>
              <a:rPr lang="pl-PL" sz="3500" dirty="0" smtClean="0"/>
              <a:t>przynosicie </a:t>
            </a:r>
            <a:r>
              <a:rPr lang="pl-PL" sz="3500" dirty="0" err="1" smtClean="0"/>
              <a:t>smartfony</a:t>
            </a:r>
            <a:r>
              <a:rPr lang="pl-PL" sz="3500" dirty="0" smtClean="0"/>
              <a:t> (z ładowarkami i kartami SD) – nagrywacie sytuacje nadzwyczajne, a </a:t>
            </a:r>
            <a:r>
              <a:rPr lang="pl-PL" sz="3500" b="1" dirty="0" smtClean="0"/>
              <a:t>stałą rejestrację </a:t>
            </a:r>
            <a:r>
              <a:rPr lang="pl-PL" sz="3500" dirty="0" smtClean="0"/>
              <a:t>rozpoczynacie od chwili </a:t>
            </a:r>
            <a:r>
              <a:rPr lang="pl-PL" sz="3500" dirty="0" err="1" smtClean="0"/>
              <a:t>zaplombo-wania</a:t>
            </a:r>
            <a:r>
              <a:rPr lang="pl-PL" sz="3500" dirty="0" smtClean="0"/>
              <a:t> wlotu urny </a:t>
            </a:r>
            <a:r>
              <a:rPr lang="pl-PL" sz="3500" b="1" dirty="0" smtClean="0"/>
              <a:t>przed 7 rano</a:t>
            </a:r>
            <a:r>
              <a:rPr lang="pl-PL" sz="3500" dirty="0" smtClean="0"/>
              <a:t> (kodeks);</a:t>
            </a:r>
          </a:p>
          <a:p>
            <a:pPr>
              <a:buFont typeface="Wingdings" pitchFamily="2" charset="2"/>
              <a:buChar char="Ø"/>
            </a:pPr>
            <a:r>
              <a:rPr lang="pl-PL" sz="3500" dirty="0" smtClean="0"/>
              <a:t>Z posterunku schodzicie dopiero w obecności zmiennika, aby kret nie zablokował waszego  miejsca</a:t>
            </a:r>
          </a:p>
          <a:p>
            <a:pPr>
              <a:buFont typeface="Wingdings" pitchFamily="2" charset="2"/>
              <a:buChar char="Ø"/>
            </a:pPr>
            <a:endParaRPr lang="pl-PL" sz="2800" dirty="0" smtClean="0"/>
          </a:p>
          <a:p>
            <a:pPr>
              <a:buNone/>
            </a:pPr>
            <a:endParaRPr lang="pl-P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653210"/>
          </a:xfrm>
        </p:spPr>
        <p:txBody>
          <a:bodyPr>
            <a:normAutofit fontScale="90000"/>
          </a:bodyPr>
          <a:lstStyle/>
          <a:p>
            <a:pPr algn="ctr"/>
            <a:r>
              <a:rPr lang="pl-PL" b="1" i="1" dirty="0" smtClean="0"/>
              <a:t>W sobotę sprawdzamy czy:</a:t>
            </a:r>
            <a:endParaRPr lang="pl-PL" b="1" i="1" dirty="0"/>
          </a:p>
        </p:txBody>
      </p:sp>
      <p:sp>
        <p:nvSpPr>
          <p:cNvPr id="3" name="Symbol zastępczy zawartości 2"/>
          <p:cNvSpPr>
            <a:spLocks noGrp="1"/>
          </p:cNvSpPr>
          <p:nvPr>
            <p:ph idx="1"/>
          </p:nvPr>
        </p:nvSpPr>
        <p:spPr>
          <a:xfrm>
            <a:off x="142844" y="1500174"/>
            <a:ext cx="8858312" cy="5143536"/>
          </a:xfrm>
        </p:spPr>
        <p:txBody>
          <a:bodyPr>
            <a:normAutofit lnSpcReduction="10000"/>
          </a:bodyPr>
          <a:lstStyle/>
          <a:p>
            <a:pPr>
              <a:buFont typeface="Wingdings" pitchFamily="2" charset="2"/>
              <a:buChar char="Ø"/>
            </a:pPr>
            <a:r>
              <a:rPr lang="pl-PL" sz="3200" dirty="0" smtClean="0"/>
              <a:t>Karty do głosowania zostały w sobotę policzone, </a:t>
            </a:r>
            <a:r>
              <a:rPr lang="pl-PL" sz="3200" b="1" dirty="0" smtClean="0"/>
              <a:t>opakowane*, opisane </a:t>
            </a:r>
            <a:r>
              <a:rPr lang="pl-PL" sz="3200" dirty="0" smtClean="0"/>
              <a:t>i</a:t>
            </a:r>
            <a:r>
              <a:rPr lang="pl-PL" sz="3200" b="1" dirty="0" smtClean="0"/>
              <a:t> </a:t>
            </a:r>
            <a:r>
              <a:rPr lang="pl-PL" sz="3200" dirty="0" smtClean="0"/>
              <a:t>zabezpieczone, a ich liczba wpisana do protokołu. Paczki z kartami należycie opieczętowane i zaparafowane;</a:t>
            </a:r>
          </a:p>
          <a:p>
            <a:pPr>
              <a:buFont typeface="Wingdings" pitchFamily="2" charset="2"/>
              <a:buChar char="Ø"/>
            </a:pPr>
            <a:r>
              <a:rPr lang="pl-PL" sz="3200" b="1" u="sng" dirty="0" smtClean="0"/>
              <a:t>Nie wolno stemplować kart w sobotę</a:t>
            </a:r>
            <a:r>
              <a:rPr lang="pl-PL" sz="3200" dirty="0" smtClean="0"/>
              <a:t>; </a:t>
            </a:r>
          </a:p>
          <a:p>
            <a:pPr>
              <a:buFont typeface="Wingdings" pitchFamily="2" charset="2"/>
              <a:buChar char="Ø"/>
            </a:pPr>
            <a:r>
              <a:rPr lang="pl-PL" sz="3200" dirty="0" smtClean="0"/>
              <a:t>Pomieszczenie, gdzie będą złożone karty i spisy wyborców jest dobrze zamknięte (okna i drzwi), opieczętowane tak, aby nie dało się otworzyć okien i drzwi bez zniszczenia plomby; </a:t>
            </a:r>
          </a:p>
          <a:p>
            <a:pPr>
              <a:buFont typeface="Wingdings" pitchFamily="2" charset="2"/>
              <a:buChar char="Ø"/>
            </a:pPr>
            <a:r>
              <a:rPr lang="pl-PL" sz="3200" dirty="0" smtClean="0"/>
              <a:t>Fotografujemy plomby i zabezpieczenia</a:t>
            </a:r>
            <a:endParaRPr lang="pl-PL"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938962"/>
          </a:xfrm>
        </p:spPr>
        <p:txBody>
          <a:bodyPr/>
          <a:lstStyle/>
          <a:p>
            <a:r>
              <a:rPr lang="pl-PL" b="1" i="1" dirty="0" smtClean="0"/>
              <a:t>Niedziela godz. 5.30 lub 6.00</a:t>
            </a:r>
            <a:endParaRPr lang="pl-PL" dirty="0"/>
          </a:p>
        </p:txBody>
      </p:sp>
      <p:sp>
        <p:nvSpPr>
          <p:cNvPr id="3" name="Symbol zastępczy zawartości 2"/>
          <p:cNvSpPr>
            <a:spLocks noGrp="1"/>
          </p:cNvSpPr>
          <p:nvPr>
            <p:ph idx="1"/>
          </p:nvPr>
        </p:nvSpPr>
        <p:spPr>
          <a:xfrm>
            <a:off x="285720" y="1785926"/>
            <a:ext cx="8643998" cy="4786346"/>
          </a:xfrm>
        </p:spPr>
        <p:txBody>
          <a:bodyPr>
            <a:normAutofit fontScale="85000" lnSpcReduction="20000"/>
          </a:bodyPr>
          <a:lstStyle/>
          <a:p>
            <a:pPr>
              <a:buFont typeface="Wingdings" pitchFamily="2" charset="2"/>
              <a:buChar char="Ø"/>
            </a:pPr>
            <a:r>
              <a:rPr lang="pl-PL" sz="3500" dirty="0" smtClean="0"/>
              <a:t>Przychodzimy kwadrans wcześniej, by bez nas   nie rozpoczęto. Sprawdzamy zabezpieczenia, fotografujemy plomby; </a:t>
            </a:r>
          </a:p>
          <a:p>
            <a:pPr>
              <a:buFont typeface="Wingdings" pitchFamily="2" charset="2"/>
              <a:buChar char="Ø"/>
            </a:pPr>
            <a:r>
              <a:rPr lang="pl-PL" sz="3500" dirty="0" smtClean="0"/>
              <a:t>Komisja winna wszystkie karty do głosowania, spisy wyborców, formularze protokołów prze-nieść do lokalu z urną (= lokal wyborczy), aby mieć stały nadzór nad nimi. Pieczęć ma w swojej pieczy przewodniczący.</a:t>
            </a:r>
          </a:p>
          <a:p>
            <a:pPr>
              <a:buFont typeface="Wingdings" pitchFamily="2" charset="2"/>
              <a:buChar char="Ø"/>
            </a:pPr>
            <a:r>
              <a:rPr lang="pl-PL" sz="3500" dirty="0" smtClean="0"/>
              <a:t>Pustą urnę komisja zamyka, protokolarnie plombuje specjalnymi paskami - plombami i zakleja wlot, który też plombuje; </a:t>
            </a:r>
          </a:p>
          <a:p>
            <a:pPr>
              <a:buFont typeface="Wingdings" pitchFamily="2" charset="2"/>
              <a:buChar char="Ø"/>
            </a:pPr>
            <a:r>
              <a:rPr lang="pl-PL" sz="3500" b="1" dirty="0" smtClean="0"/>
              <a:t>Możemy zacząć nagrywać </a:t>
            </a:r>
            <a:r>
              <a:rPr lang="pl-PL" sz="3500" dirty="0" smtClean="0"/>
              <a:t>(kodeks wyborczy); </a:t>
            </a:r>
          </a:p>
          <a:p>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71480"/>
            <a:ext cx="8229600" cy="857256"/>
          </a:xfrm>
        </p:spPr>
        <p:txBody>
          <a:bodyPr>
            <a:normAutofit/>
          </a:bodyPr>
          <a:lstStyle/>
          <a:p>
            <a:r>
              <a:rPr lang="pl-PL" b="1" i="1" dirty="0" smtClean="0"/>
              <a:t>Przed 7.00 w niedzielę komisja</a:t>
            </a:r>
            <a:endParaRPr lang="pl-PL" dirty="0"/>
          </a:p>
        </p:txBody>
      </p:sp>
      <p:sp>
        <p:nvSpPr>
          <p:cNvPr id="3" name="Symbol zastępczy zawartości 2"/>
          <p:cNvSpPr>
            <a:spLocks noGrp="1"/>
          </p:cNvSpPr>
          <p:nvPr>
            <p:ph idx="1"/>
          </p:nvPr>
        </p:nvSpPr>
        <p:spPr>
          <a:xfrm>
            <a:off x="285720" y="1428736"/>
            <a:ext cx="8401080" cy="5143536"/>
          </a:xfrm>
        </p:spPr>
        <p:txBody>
          <a:bodyPr>
            <a:noAutofit/>
          </a:bodyPr>
          <a:lstStyle/>
          <a:p>
            <a:pPr>
              <a:buFont typeface="Wingdings" pitchFamily="2" charset="2"/>
              <a:buChar char="Ø"/>
            </a:pPr>
            <a:r>
              <a:rPr lang="pl-PL" sz="3200" dirty="0" smtClean="0"/>
              <a:t>Liczy karty, porównuje liczbę kart z liczbą z soboty i wpisuje do protokołu; </a:t>
            </a:r>
          </a:p>
          <a:p>
            <a:pPr>
              <a:buFont typeface="Wingdings" pitchFamily="2" charset="2"/>
              <a:buChar char="Ø"/>
            </a:pPr>
            <a:r>
              <a:rPr lang="pl-PL" sz="3200" dirty="0" smtClean="0"/>
              <a:t>Stempluje WSZYSTKIE karty – jeśli nie zdąży do godz. 7.00, kontynuuje w lokalu z urną (</a:t>
            </a:r>
            <a:r>
              <a:rPr lang="pl-PL" sz="3200" b="1" dirty="0" smtClean="0"/>
              <a:t>nie wolno stemplować w pomieszczeniu dodatkowym czyli pozostawiać kart poza nadzorem  całej komisji</a:t>
            </a:r>
            <a:r>
              <a:rPr lang="pl-PL" sz="3200" dirty="0" smtClean="0"/>
              <a:t>) – zgodnie z zasadą, że wszystkie czynności wykonywane są w obecności co najmniej 50% składu – kodeks wyborczy Art. 42 par. 3;</a:t>
            </a:r>
          </a:p>
          <a:p>
            <a:endParaRPr lang="pl-PL"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428604"/>
            <a:ext cx="9144000" cy="785818"/>
          </a:xfrm>
        </p:spPr>
        <p:txBody>
          <a:bodyPr>
            <a:normAutofit/>
          </a:bodyPr>
          <a:lstStyle/>
          <a:p>
            <a:pPr algn="ctr"/>
            <a:r>
              <a:rPr lang="pl-PL" sz="4400" b="1" i="1" dirty="0" smtClean="0"/>
              <a:t>Na co zwracamy szczególną uwagę </a:t>
            </a:r>
            <a:endParaRPr lang="pl-PL" sz="4400" dirty="0"/>
          </a:p>
        </p:txBody>
      </p:sp>
      <p:sp>
        <p:nvSpPr>
          <p:cNvPr id="3" name="Symbol zastępczy zawartości 2"/>
          <p:cNvSpPr>
            <a:spLocks noGrp="1"/>
          </p:cNvSpPr>
          <p:nvPr>
            <p:ph idx="1"/>
          </p:nvPr>
        </p:nvSpPr>
        <p:spPr>
          <a:xfrm>
            <a:off x="214282" y="1285860"/>
            <a:ext cx="8715436" cy="5357826"/>
          </a:xfrm>
        </p:spPr>
        <p:txBody>
          <a:bodyPr>
            <a:normAutofit/>
          </a:bodyPr>
          <a:lstStyle/>
          <a:p>
            <a:pPr>
              <a:buFont typeface="Wingdings" pitchFamily="2" charset="2"/>
              <a:buChar char="Ø"/>
            </a:pPr>
            <a:r>
              <a:rPr lang="pl-PL" sz="3200" dirty="0" smtClean="0"/>
              <a:t>Obserwujemy czy </a:t>
            </a:r>
            <a:r>
              <a:rPr lang="pl-PL" sz="3200" b="1" dirty="0" smtClean="0"/>
              <a:t>nikt z członków komisji nie dopisuje czegoś do spisu wyborców i bez powodu nie siedzi przy tych listach z długopisem </a:t>
            </a:r>
            <a:r>
              <a:rPr lang="pl-PL" sz="3200" dirty="0" smtClean="0"/>
              <a:t>w ręku w czasie, gdy nikogo z wyborców nie ma przy jego stanowisku – zasadą jest, że członek komisji nie może mieć w ręku długopisu – wystarczy ołówek</a:t>
            </a:r>
            <a:r>
              <a:rPr lang="pl-PL" sz="3200" i="1" dirty="0" smtClean="0"/>
              <a:t>;</a:t>
            </a:r>
          </a:p>
          <a:p>
            <a:pPr>
              <a:buFont typeface="Wingdings" pitchFamily="2" charset="2"/>
              <a:buChar char="Ø"/>
            </a:pPr>
            <a:r>
              <a:rPr lang="pl-PL" sz="3200" dirty="0" smtClean="0"/>
              <a:t>Czy nie stwarza się „sztucznego tłoku” </a:t>
            </a:r>
          </a:p>
          <a:p>
            <a:pPr>
              <a:buFont typeface="Wingdings" pitchFamily="2" charset="2"/>
              <a:buChar char="Ø"/>
            </a:pPr>
            <a:r>
              <a:rPr lang="pl-PL" sz="3200" dirty="0" smtClean="0"/>
              <a:t>Czy wyborcy z zaświadczeniami przychodzą falami (numery rej. autokarów)*;</a:t>
            </a:r>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i="1" dirty="0" smtClean="0"/>
              <a:t>Kto może być mężem zaufania i obserwatorem społecznym </a:t>
            </a:r>
            <a:endParaRPr lang="pl-PL" b="1" i="1" dirty="0"/>
          </a:p>
        </p:txBody>
      </p:sp>
      <p:sp>
        <p:nvSpPr>
          <p:cNvPr id="3" name="Symbol zastępczy zawartości 2"/>
          <p:cNvSpPr>
            <a:spLocks noGrp="1"/>
          </p:cNvSpPr>
          <p:nvPr>
            <p:ph idx="1"/>
          </p:nvPr>
        </p:nvSpPr>
        <p:spPr/>
        <p:txBody>
          <a:bodyPr>
            <a:normAutofit fontScale="92500" lnSpcReduction="20000"/>
          </a:bodyPr>
          <a:lstStyle/>
          <a:p>
            <a:pPr>
              <a:buFont typeface="Wingdings" pitchFamily="2" charset="2"/>
              <a:buChar char="Ø"/>
            </a:pPr>
            <a:r>
              <a:rPr lang="pl-PL" sz="3600" dirty="0" smtClean="0"/>
              <a:t>Osoba mająca czynne prawo wyborcze, która nie kandyduje, nie jest ani komisarzem, ani pełnomocnikiem wyborczym , ani pełnomocnikiem finansowym, urzędnikiem wyborczym ani członkiem komisji wyborczej; </a:t>
            </a:r>
          </a:p>
          <a:p>
            <a:pPr>
              <a:buFont typeface="Wingdings" pitchFamily="2" charset="2"/>
              <a:buChar char="Ø"/>
            </a:pPr>
            <a:r>
              <a:rPr lang="pl-PL" sz="3600" dirty="0" smtClean="0"/>
              <a:t>MZ reprezentuje interesy swojego komitetu;  </a:t>
            </a:r>
          </a:p>
          <a:p>
            <a:pPr>
              <a:buFont typeface="Wingdings" pitchFamily="2" charset="2"/>
              <a:buChar char="Ø"/>
            </a:pPr>
            <a:r>
              <a:rPr lang="pl-PL" sz="3600" dirty="0" smtClean="0"/>
              <a:t>Obecnie uprawnione są dwa komitety (MZ) i wiele organizacji;  </a:t>
            </a:r>
          </a:p>
          <a:p>
            <a:pPr>
              <a:buFont typeface="Wingdings" pitchFamily="2" charset="2"/>
              <a:buChar char="Ø"/>
            </a:pPr>
            <a:endParaRPr lang="pl-PL" sz="3600" dirty="0" smtClean="0"/>
          </a:p>
          <a:p>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785794"/>
            <a:ext cx="8929718" cy="714380"/>
          </a:xfrm>
        </p:spPr>
        <p:txBody>
          <a:bodyPr>
            <a:noAutofit/>
          </a:bodyPr>
          <a:lstStyle/>
          <a:p>
            <a:pPr algn="ctr"/>
            <a:r>
              <a:rPr lang="pl-PL" sz="4800" b="1" i="1" dirty="0" smtClean="0"/>
              <a:t> </a:t>
            </a:r>
            <a:r>
              <a:rPr lang="pl-PL" sz="4400" b="1" i="1" dirty="0" smtClean="0"/>
              <a:t>Na co zwracamy szczególną uwagę </a:t>
            </a:r>
            <a:endParaRPr lang="pl-PL" sz="4400" dirty="0"/>
          </a:p>
        </p:txBody>
      </p:sp>
      <p:sp>
        <p:nvSpPr>
          <p:cNvPr id="3" name="Symbol zastępczy zawartości 2"/>
          <p:cNvSpPr>
            <a:spLocks noGrp="1"/>
          </p:cNvSpPr>
          <p:nvPr>
            <p:ph idx="1"/>
          </p:nvPr>
        </p:nvSpPr>
        <p:spPr>
          <a:xfrm>
            <a:off x="285720" y="1714488"/>
            <a:ext cx="8643998" cy="4857784"/>
          </a:xfrm>
        </p:spPr>
        <p:txBody>
          <a:bodyPr>
            <a:normAutofit fontScale="85000" lnSpcReduction="10000"/>
          </a:bodyPr>
          <a:lstStyle/>
          <a:p>
            <a:pPr>
              <a:buFont typeface="Wingdings" pitchFamily="2" charset="2"/>
              <a:buChar char="Ø"/>
            </a:pPr>
            <a:r>
              <a:rPr lang="pl-PL" sz="3800" dirty="0" smtClean="0"/>
              <a:t>Czy strażnik urny bez przerwy obserwuje urnę i zlicza karty wrzucane do urny – jeśli nie liczy, to sami się tym zajmijmy; </a:t>
            </a:r>
          </a:p>
          <a:p>
            <a:pPr>
              <a:buFont typeface="Wingdings" pitchFamily="2" charset="2"/>
              <a:buChar char="Ø"/>
            </a:pPr>
            <a:r>
              <a:rPr lang="pl-PL" sz="3800" dirty="0" smtClean="0"/>
              <a:t>Czy na sali stale jest obecnych 50% składu komisji w tym przewodniczący lub  z-ca;</a:t>
            </a:r>
          </a:p>
          <a:p>
            <a:pPr>
              <a:buFont typeface="Wingdings" pitchFamily="2" charset="2"/>
              <a:buChar char="Ø"/>
            </a:pPr>
            <a:r>
              <a:rPr lang="pl-PL" sz="3800" b="1" dirty="0" smtClean="0"/>
              <a:t>Jeśli karty są trzymane w pomieszczeniu innym niż lokal z urną reagujemy ostro, natychmiast  i bezwzględnie;  </a:t>
            </a:r>
          </a:p>
          <a:p>
            <a:pPr>
              <a:buFont typeface="Wingdings" pitchFamily="2" charset="2"/>
              <a:buChar char="Ø"/>
            </a:pPr>
            <a:r>
              <a:rPr lang="pl-PL" sz="3800" dirty="0" smtClean="0"/>
              <a:t>Wszelkie uwagi w pierwszym rzędzie zgłaszamy Przewodniczącemu;  </a:t>
            </a:r>
          </a:p>
          <a:p>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00042"/>
            <a:ext cx="8229600" cy="928694"/>
          </a:xfrm>
        </p:spPr>
        <p:txBody>
          <a:bodyPr/>
          <a:lstStyle/>
          <a:p>
            <a:pPr algn="ctr"/>
            <a:r>
              <a:rPr lang="pl-PL" b="1" i="1" dirty="0" smtClean="0"/>
              <a:t>Jeśli widzimy fałszerstwo </a:t>
            </a:r>
            <a:endParaRPr lang="pl-PL" dirty="0"/>
          </a:p>
        </p:txBody>
      </p:sp>
      <p:sp>
        <p:nvSpPr>
          <p:cNvPr id="3" name="Symbol zastępczy zawartości 2"/>
          <p:cNvSpPr>
            <a:spLocks noGrp="1"/>
          </p:cNvSpPr>
          <p:nvPr>
            <p:ph idx="1"/>
          </p:nvPr>
        </p:nvSpPr>
        <p:spPr>
          <a:xfrm>
            <a:off x="0" y="1500174"/>
            <a:ext cx="8858280" cy="5357826"/>
          </a:xfrm>
        </p:spPr>
        <p:txBody>
          <a:bodyPr>
            <a:normAutofit lnSpcReduction="10000"/>
          </a:bodyPr>
          <a:lstStyle/>
          <a:p>
            <a:pPr>
              <a:buFont typeface="Wingdings" pitchFamily="2" charset="2"/>
              <a:buChar char="Ø"/>
            </a:pPr>
            <a:r>
              <a:rPr lang="pl-PL" sz="3200" dirty="0" smtClean="0"/>
              <a:t>Jeśli przewodniczący nie skoryguje swojej postawy, albo ma wątpliwości wyjaśniamy je z </a:t>
            </a:r>
            <a:r>
              <a:rPr lang="pl-PL" sz="3200" b="1" dirty="0" smtClean="0"/>
              <a:t>Komisarzem – nie z urzędnikiem w gminie</a:t>
            </a:r>
            <a:r>
              <a:rPr lang="pl-PL" sz="3200" dirty="0" smtClean="0"/>
              <a:t>. Jeśli nadal przewodniczący nie reaguje przygotowujemy na gorąco tekst uwagi do protokołu. Uwagę wpisujemy do protokołu ręcznego i pilnujemy, aby znalazła się w protokole końcowym. </a:t>
            </a:r>
          </a:p>
          <a:p>
            <a:pPr>
              <a:buFont typeface="Wingdings" pitchFamily="2" charset="2"/>
              <a:buChar char="Ø"/>
            </a:pPr>
            <a:r>
              <a:rPr lang="pl-PL" sz="3200" dirty="0" smtClean="0"/>
              <a:t>Jeśli przewodniczący wyraźnie sam łamie przepisy lub pozwala na to innym, to piszemy mail do Komisarza oraz wzywamy policję;</a:t>
            </a:r>
          </a:p>
          <a:p>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21:00 zakończenie głosowania</a:t>
            </a:r>
            <a:endParaRPr lang="pl-PL" dirty="0"/>
          </a:p>
        </p:txBody>
      </p:sp>
      <p:sp>
        <p:nvSpPr>
          <p:cNvPr id="3" name="Symbol zastępczy zawartości 2"/>
          <p:cNvSpPr>
            <a:spLocks noGrp="1"/>
          </p:cNvSpPr>
          <p:nvPr>
            <p:ph idx="1"/>
          </p:nvPr>
        </p:nvSpPr>
        <p:spPr/>
        <p:txBody>
          <a:bodyPr>
            <a:normAutofit fontScale="70000" lnSpcReduction="20000"/>
          </a:bodyPr>
          <a:lstStyle/>
          <a:p>
            <a:pPr>
              <a:buFont typeface="Wingdings" pitchFamily="2" charset="2"/>
              <a:buChar char="Ø"/>
            </a:pPr>
            <a:r>
              <a:rPr lang="pl-PL" sz="5100" dirty="0" smtClean="0"/>
              <a:t>Wstrzymanie wchodzenia wyborców (Art. 39 par. 2 kodeksu wyborczego);</a:t>
            </a:r>
          </a:p>
          <a:p>
            <a:pPr>
              <a:buFont typeface="Wingdings" pitchFamily="2" charset="2"/>
              <a:buChar char="Ø"/>
            </a:pPr>
            <a:r>
              <a:rPr lang="pl-PL" sz="5100" dirty="0" smtClean="0"/>
              <a:t>Osobom przybyłym przed tą godziną do lokalu wyborczego </a:t>
            </a:r>
            <a:r>
              <a:rPr lang="pl-PL" sz="5100" b="1" dirty="0" smtClean="0"/>
              <a:t>(np. sali gimnastycznej - nie do budynku, nie przed budynkiem!)</a:t>
            </a:r>
            <a:r>
              <a:rPr lang="pl-PL" sz="5100" dirty="0" smtClean="0"/>
              <a:t> umożliwiamy oddanie głosu i opuszczenie lokalu;</a:t>
            </a:r>
          </a:p>
          <a:p>
            <a:pPr>
              <a:buFont typeface="Wingdings" pitchFamily="2" charset="2"/>
              <a:buChar char="Ø"/>
            </a:pPr>
            <a:r>
              <a:rPr lang="pl-PL" sz="5100" dirty="0" smtClean="0"/>
              <a:t>Zamykamy wejście do lokalu wyborczego;</a:t>
            </a:r>
          </a:p>
          <a:p>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428604"/>
            <a:ext cx="8229600" cy="857256"/>
          </a:xfrm>
        </p:spPr>
        <p:txBody>
          <a:bodyPr/>
          <a:lstStyle/>
          <a:p>
            <a:pPr algn="ctr"/>
            <a:r>
              <a:rPr lang="pl-PL" b="1" i="1" dirty="0" smtClean="0"/>
              <a:t>Co mówi Uchwała 165/2025 </a:t>
            </a:r>
            <a:endParaRPr lang="pl-PL" b="1" i="1" dirty="0"/>
          </a:p>
        </p:txBody>
      </p:sp>
      <p:pic>
        <p:nvPicPr>
          <p:cNvPr id="1026" name="Picture 2"/>
          <p:cNvPicPr>
            <a:picLocks noGrp="1" noChangeAspect="1" noChangeArrowheads="1"/>
          </p:cNvPicPr>
          <p:nvPr>
            <p:ph idx="1"/>
          </p:nvPr>
        </p:nvPicPr>
        <p:blipFill>
          <a:blip r:embed="rId2"/>
          <a:srcRect/>
          <a:stretch>
            <a:fillRect/>
          </a:stretch>
        </p:blipFill>
        <p:spPr bwMode="auto">
          <a:xfrm>
            <a:off x="987695" y="1428736"/>
            <a:ext cx="7168609" cy="5072098"/>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938962"/>
          </a:xfrm>
        </p:spPr>
        <p:txBody>
          <a:bodyPr>
            <a:normAutofit fontScale="90000"/>
          </a:bodyPr>
          <a:lstStyle/>
          <a:p>
            <a:r>
              <a:rPr lang="pl-PL" b="1" i="1" dirty="0" smtClean="0"/>
              <a:t>Po zamknięciu lokalu wyborczego: </a:t>
            </a:r>
            <a:endParaRPr lang="pl-PL" b="1" i="1" dirty="0"/>
          </a:p>
        </p:txBody>
      </p:sp>
      <p:sp>
        <p:nvSpPr>
          <p:cNvPr id="3" name="Symbol zastępczy zawartości 2"/>
          <p:cNvSpPr>
            <a:spLocks noGrp="1"/>
          </p:cNvSpPr>
          <p:nvPr>
            <p:ph idx="1"/>
          </p:nvPr>
        </p:nvSpPr>
        <p:spPr>
          <a:xfrm>
            <a:off x="0" y="1785926"/>
            <a:ext cx="8858280" cy="4857784"/>
          </a:xfrm>
        </p:spPr>
        <p:txBody>
          <a:bodyPr>
            <a:normAutofit fontScale="92500" lnSpcReduction="10000"/>
          </a:bodyPr>
          <a:lstStyle/>
          <a:p>
            <a:r>
              <a:rPr lang="pl-PL" sz="3200" dirty="0" smtClean="0"/>
              <a:t>Po wyjściu ostatnich wyborców i zamknięciu drzwi  komisja zakleja wlot urny - pieczętuje i podpisuje się na plombie;   </a:t>
            </a:r>
          </a:p>
          <a:p>
            <a:r>
              <a:rPr lang="pl-PL" sz="3200" b="1" dirty="0" smtClean="0"/>
              <a:t>Od tej pory nikt nie ma prawa ani wejść, ani wyjść, a w lokalu wyborczym musi być 2/3 składu komisji i wszystkie czynności muszą być wykonywane w takim składzie – </a:t>
            </a:r>
            <a:r>
              <a:rPr lang="pl-PL" sz="3200" dirty="0" smtClean="0"/>
              <a:t>przy większości czynności tak jest, ale nie przy wszystkich – np. przy wprowadzaniu wyników do systemu ten wymóg jest niewykonalny jeśli informatyk pracuje w </a:t>
            </a:r>
            <a:r>
              <a:rPr lang="pl-PL" sz="3200" smtClean="0"/>
              <a:t>innym pomieszczeniu. </a:t>
            </a:r>
            <a:endParaRPr lang="pl-PL" sz="3200" dirty="0" smtClean="0"/>
          </a:p>
          <a:p>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724648"/>
          </a:xfrm>
        </p:spPr>
        <p:txBody>
          <a:bodyPr>
            <a:normAutofit fontScale="90000"/>
          </a:bodyPr>
          <a:lstStyle/>
          <a:p>
            <a:r>
              <a:rPr lang="pl-PL" b="1" i="1" dirty="0" smtClean="0"/>
              <a:t>Po zaklejeniu wlotu urny komisja</a:t>
            </a:r>
            <a:endParaRPr lang="pl-PL" dirty="0"/>
          </a:p>
        </p:txBody>
      </p:sp>
      <p:sp>
        <p:nvSpPr>
          <p:cNvPr id="3" name="Symbol zastępczy zawartości 2"/>
          <p:cNvSpPr>
            <a:spLocks noGrp="1"/>
          </p:cNvSpPr>
          <p:nvPr>
            <p:ph idx="1"/>
          </p:nvPr>
        </p:nvSpPr>
        <p:spPr>
          <a:xfrm>
            <a:off x="214282" y="1643050"/>
            <a:ext cx="8929718" cy="5000660"/>
          </a:xfrm>
        </p:spPr>
        <p:txBody>
          <a:bodyPr>
            <a:normAutofit/>
          </a:bodyPr>
          <a:lstStyle/>
          <a:p>
            <a:pPr>
              <a:buFont typeface="Wingdings" pitchFamily="2" charset="2"/>
              <a:buChar char="Ø"/>
            </a:pPr>
            <a:r>
              <a:rPr lang="pl-PL" sz="2800" dirty="0" smtClean="0"/>
              <a:t>odkłada długopisy, przechodzi na ołówki;</a:t>
            </a:r>
          </a:p>
          <a:p>
            <a:pPr>
              <a:buFont typeface="Wingdings" pitchFamily="2" charset="2"/>
              <a:buChar char="Ø"/>
            </a:pPr>
            <a:r>
              <a:rPr lang="pl-PL" sz="2800" dirty="0" smtClean="0"/>
              <a:t>liczy niewykorzystane karty i wpisuje ich liczbę do protokołu. Pakuje te karty i zabezpiecza plombą – odkłada na miejsce łatwe do obserwacji (zalecane);</a:t>
            </a:r>
          </a:p>
          <a:p>
            <a:pPr>
              <a:buFont typeface="Wingdings" pitchFamily="2" charset="2"/>
              <a:buChar char="Ø"/>
            </a:pPr>
            <a:r>
              <a:rPr lang="pl-PL" sz="2800" dirty="0" smtClean="0"/>
              <a:t>Sumuje liczbę podpisów + liczbę kopert do głosowa- </a:t>
            </a:r>
            <a:r>
              <a:rPr lang="pl-PL" sz="2800" dirty="0" err="1" smtClean="0"/>
              <a:t>nia</a:t>
            </a:r>
            <a:r>
              <a:rPr lang="pl-PL" sz="2800" dirty="0" smtClean="0"/>
              <a:t> korespondencyjnego;</a:t>
            </a:r>
          </a:p>
          <a:p>
            <a:pPr>
              <a:buFont typeface="Wingdings" pitchFamily="2" charset="2"/>
              <a:buChar char="Ø"/>
            </a:pPr>
            <a:r>
              <a:rPr lang="pl-PL" sz="2800" dirty="0" smtClean="0"/>
              <a:t>Spisy wyborców </a:t>
            </a:r>
            <a:r>
              <a:rPr lang="pl-PL" sz="2800" b="1" dirty="0" smtClean="0"/>
              <a:t>pakuje i pieczętuje; </a:t>
            </a:r>
            <a:r>
              <a:rPr lang="pl-PL" sz="2800" dirty="0" smtClean="0"/>
              <a:t> </a:t>
            </a:r>
          </a:p>
          <a:p>
            <a:pPr>
              <a:buFont typeface="Wingdings" pitchFamily="2" charset="2"/>
              <a:buChar char="Ø"/>
            </a:pPr>
            <a:r>
              <a:rPr lang="pl-PL" sz="2800" i="1" dirty="0" smtClean="0"/>
              <a:t>Przewodniczący powinien ogłosić przerwę na przygotowanie się do zliczania głosów (nie jest to wymagane przepisami).</a:t>
            </a:r>
          </a:p>
          <a:p>
            <a:endParaRPr lang="pl-P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867524"/>
          </a:xfrm>
        </p:spPr>
        <p:txBody>
          <a:bodyPr/>
          <a:lstStyle/>
          <a:p>
            <a:r>
              <a:rPr lang="pl-PL" b="1" i="1" dirty="0" smtClean="0"/>
              <a:t>Przygotowanie do liczenia</a:t>
            </a:r>
            <a:endParaRPr lang="pl-PL" dirty="0"/>
          </a:p>
        </p:txBody>
      </p:sp>
      <p:sp>
        <p:nvSpPr>
          <p:cNvPr id="3" name="Symbol zastępczy zawartości 2"/>
          <p:cNvSpPr>
            <a:spLocks noGrp="1"/>
          </p:cNvSpPr>
          <p:nvPr>
            <p:ph idx="1"/>
          </p:nvPr>
        </p:nvSpPr>
        <p:spPr>
          <a:xfrm>
            <a:off x="457200" y="1785926"/>
            <a:ext cx="8229600" cy="4538674"/>
          </a:xfrm>
        </p:spPr>
        <p:txBody>
          <a:bodyPr>
            <a:normAutofit/>
          </a:bodyPr>
          <a:lstStyle/>
          <a:p>
            <a:pPr>
              <a:buFont typeface="Wingdings" pitchFamily="2" charset="2"/>
              <a:buChar char="Ø"/>
            </a:pPr>
            <a:r>
              <a:rPr lang="pl-PL" sz="3200" dirty="0" smtClean="0"/>
              <a:t>Sprawdzamy komisyjnie, czy pieczęcie urny nie są naruszone;</a:t>
            </a:r>
          </a:p>
          <a:p>
            <a:pPr>
              <a:buFont typeface="Wingdings" pitchFamily="2" charset="2"/>
              <a:buChar char="Ø"/>
            </a:pPr>
            <a:r>
              <a:rPr lang="pl-PL" sz="3200" dirty="0" smtClean="0"/>
              <a:t>Rozglądamy się za schowanymi kartami przygotowanymi do podrzucenia; </a:t>
            </a:r>
          </a:p>
          <a:p>
            <a:pPr>
              <a:buFont typeface="Wingdings" pitchFamily="2" charset="2"/>
              <a:buChar char="Ø"/>
            </a:pPr>
            <a:r>
              <a:rPr lang="pl-PL" sz="3200" dirty="0" smtClean="0"/>
              <a:t>Dyskretnie przyglądamy się czy w i na rękach członków komisji nie ma żadnych urządzeń lub substancji, które </a:t>
            </a:r>
            <a:r>
              <a:rPr lang="pl-PL" sz="3200" dirty="0" err="1" smtClean="0"/>
              <a:t>umożliwia-łyby</a:t>
            </a:r>
            <a:r>
              <a:rPr lang="pl-PL" sz="3200" dirty="0" smtClean="0"/>
              <a:t> stawianie znaków na kartach.</a:t>
            </a:r>
          </a:p>
          <a:p>
            <a:pPr>
              <a:buFont typeface="Wingdings" pitchFamily="2" charset="2"/>
              <a:buChar char="Ø"/>
            </a:pPr>
            <a:endParaRPr lang="pl-PL" sz="32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357166"/>
            <a:ext cx="8229600" cy="1214446"/>
          </a:xfrm>
        </p:spPr>
        <p:txBody>
          <a:bodyPr>
            <a:noAutofit/>
          </a:bodyPr>
          <a:lstStyle/>
          <a:p>
            <a:pPr algn="ctr"/>
            <a:r>
              <a:rPr lang="pl-PL" sz="4400" b="1" i="1" dirty="0" smtClean="0"/>
              <a:t>Rozpoczęcie liczenia głosów – sposób zalecany </a:t>
            </a:r>
            <a:endParaRPr lang="pl-PL" sz="4400" dirty="0"/>
          </a:p>
        </p:txBody>
      </p:sp>
      <p:sp>
        <p:nvSpPr>
          <p:cNvPr id="3" name="Symbol zastępczy zawartości 2"/>
          <p:cNvSpPr>
            <a:spLocks noGrp="1"/>
          </p:cNvSpPr>
          <p:nvPr>
            <p:ph idx="1"/>
          </p:nvPr>
        </p:nvSpPr>
        <p:spPr>
          <a:xfrm>
            <a:off x="214282" y="1643050"/>
            <a:ext cx="8643998" cy="5214950"/>
          </a:xfrm>
        </p:spPr>
        <p:txBody>
          <a:bodyPr>
            <a:normAutofit/>
          </a:bodyPr>
          <a:lstStyle/>
          <a:p>
            <a:r>
              <a:rPr lang="pl-PL" sz="2400" dirty="0" smtClean="0"/>
              <a:t>Siadamy przy jednym stole – jedna osoba podnosi i okazuje kartę wszystkim, dwie zapisują (sumują).  Druga osoba odbiera kartę, sprawdza i odkłada na odpowiedni stosik. </a:t>
            </a:r>
          </a:p>
          <a:p>
            <a:r>
              <a:rPr lang="pl-PL" sz="2400" dirty="0" smtClean="0"/>
              <a:t>Jeśli karta jest ważna z głosem ważnym – odnotowujemy głos na kandydata (np. do 5 kresek w kratce) w formularzu pomocniczym i odkładamy na kupkę  wskazanego kandydata; </a:t>
            </a:r>
          </a:p>
          <a:p>
            <a:r>
              <a:rPr lang="pl-PL" sz="2400" dirty="0" smtClean="0"/>
              <a:t>W tym czasie nikt nie może kręcić się po lokalu wyborczym czy zbliżać się do stosików posegregowanych kart (stosiki nie mogą pozostawać bez stałego nadzoru). </a:t>
            </a:r>
            <a:r>
              <a:rPr lang="pl-PL" sz="2400" b="1" dirty="0" smtClean="0"/>
              <a:t>Fałszerze często dokładają karty do posegregowanych już stosów kart</a:t>
            </a:r>
            <a:r>
              <a:rPr lang="pl-PL" sz="2400" dirty="0" smtClean="0"/>
              <a:t> wykorzystując zamieszanie;  </a:t>
            </a:r>
          </a:p>
          <a:p>
            <a:r>
              <a:rPr lang="pl-PL" sz="2400" b="1" dirty="0" smtClean="0"/>
              <a:t>Nagrywamy widok na stosy kart oraz ew. na podejrzanych </a:t>
            </a:r>
            <a:endParaRPr lang="pl-PL" sz="24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00042"/>
            <a:ext cx="8229600" cy="785818"/>
          </a:xfrm>
        </p:spPr>
        <p:txBody>
          <a:bodyPr>
            <a:normAutofit fontScale="90000"/>
          </a:bodyPr>
          <a:lstStyle/>
          <a:p>
            <a:pPr algn="ctr"/>
            <a:r>
              <a:rPr lang="pl-PL" b="1" i="1" dirty="0" smtClean="0"/>
              <a:t>Art. 71 par. 1b kodeksu </a:t>
            </a:r>
            <a:endParaRPr lang="pl-PL" b="1" i="1" dirty="0"/>
          </a:p>
        </p:txBody>
      </p:sp>
      <p:pic>
        <p:nvPicPr>
          <p:cNvPr id="1026" name="Picture 2"/>
          <p:cNvPicPr>
            <a:picLocks noGrp="1" noChangeAspect="1" noChangeArrowheads="1"/>
          </p:cNvPicPr>
          <p:nvPr>
            <p:ph idx="1"/>
          </p:nvPr>
        </p:nvPicPr>
        <p:blipFill>
          <a:blip r:embed="rId2"/>
          <a:srcRect/>
          <a:stretch>
            <a:fillRect/>
          </a:stretch>
        </p:blipFill>
        <p:spPr bwMode="auto">
          <a:xfrm>
            <a:off x="357157" y="1785926"/>
            <a:ext cx="8501123" cy="4572032"/>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71480"/>
            <a:ext cx="8229600" cy="785818"/>
          </a:xfrm>
        </p:spPr>
        <p:txBody>
          <a:bodyPr>
            <a:normAutofit fontScale="90000"/>
          </a:bodyPr>
          <a:lstStyle/>
          <a:p>
            <a:pPr algn="ctr"/>
            <a:r>
              <a:rPr lang="pl-PL" b="1" i="1" dirty="0" smtClean="0"/>
              <a:t>Po rozsegregowaniu kart </a:t>
            </a:r>
            <a:endParaRPr lang="pl-PL" dirty="0"/>
          </a:p>
        </p:txBody>
      </p:sp>
      <p:sp>
        <p:nvSpPr>
          <p:cNvPr id="3" name="Symbol zastępczy zawartości 2"/>
          <p:cNvSpPr>
            <a:spLocks noGrp="1"/>
          </p:cNvSpPr>
          <p:nvPr>
            <p:ph idx="1"/>
          </p:nvPr>
        </p:nvSpPr>
        <p:spPr>
          <a:xfrm>
            <a:off x="457200" y="1571612"/>
            <a:ext cx="8329642" cy="4929222"/>
          </a:xfrm>
        </p:spPr>
        <p:txBody>
          <a:bodyPr>
            <a:normAutofit fontScale="92500" lnSpcReduction="10000"/>
          </a:bodyPr>
          <a:lstStyle/>
          <a:p>
            <a:pPr>
              <a:buNone/>
            </a:pPr>
            <a:r>
              <a:rPr lang="pl-PL" sz="3500" dirty="0" smtClean="0"/>
              <a:t>Sprawdzamy:</a:t>
            </a:r>
          </a:p>
          <a:p>
            <a:pPr>
              <a:buFont typeface="Wingdings" pitchFamily="2" charset="2"/>
              <a:buChar char="Ø"/>
            </a:pPr>
            <a:r>
              <a:rPr lang="pl-PL" sz="3500" dirty="0" smtClean="0"/>
              <a:t> Czy liczba kart na poszczególnych kupkach    zgodna jest z liczbą głosów odnotowanych  w formularzach pomocniczych;</a:t>
            </a:r>
          </a:p>
          <a:p>
            <a:pPr>
              <a:buFont typeface="Wingdings" pitchFamily="2" charset="2"/>
              <a:buChar char="Ø"/>
            </a:pPr>
            <a:r>
              <a:rPr lang="pl-PL" sz="3500" dirty="0" smtClean="0"/>
              <a:t> Sumujemy głosy na wszystkich kandydatów;</a:t>
            </a:r>
          </a:p>
          <a:p>
            <a:pPr>
              <a:buFont typeface="Wingdings" pitchFamily="2" charset="2"/>
              <a:buChar char="Ø"/>
            </a:pPr>
            <a:r>
              <a:rPr lang="pl-PL" sz="3500" dirty="0" smtClean="0"/>
              <a:t>Suma kart musi być mniejsza lub równa liczbie podpisów  w spisach + liczbie głosów korespondencyjnych + zaświadczeń. </a:t>
            </a:r>
            <a:r>
              <a:rPr lang="pl-PL" sz="3500" b="1" dirty="0" smtClean="0"/>
              <a:t>Porównujemy tę sumę z wynikiem liczenia przy urnie</a:t>
            </a:r>
            <a:r>
              <a:rPr lang="pl-PL" sz="3500" dirty="0" smtClean="0"/>
              <a:t>.</a:t>
            </a:r>
          </a:p>
          <a:p>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71480"/>
            <a:ext cx="8229600" cy="642942"/>
          </a:xfrm>
        </p:spPr>
        <p:txBody>
          <a:bodyPr>
            <a:normAutofit fontScale="90000"/>
          </a:bodyPr>
          <a:lstStyle/>
          <a:p>
            <a:pPr algn="ctr"/>
            <a:r>
              <a:rPr lang="pl-PL" b="1" i="1" dirty="0" smtClean="0"/>
              <a:t>Zasady i ograniczenia</a:t>
            </a:r>
            <a:endParaRPr lang="pl-PL" b="1" i="1" dirty="0"/>
          </a:p>
        </p:txBody>
      </p:sp>
      <p:sp>
        <p:nvSpPr>
          <p:cNvPr id="3" name="Symbol zastępczy zawartości 2"/>
          <p:cNvSpPr>
            <a:spLocks noGrp="1"/>
          </p:cNvSpPr>
          <p:nvPr>
            <p:ph idx="1"/>
          </p:nvPr>
        </p:nvSpPr>
        <p:spPr>
          <a:xfrm>
            <a:off x="142844" y="1357298"/>
            <a:ext cx="8858312" cy="4967302"/>
          </a:xfrm>
        </p:spPr>
        <p:txBody>
          <a:bodyPr>
            <a:noAutofit/>
          </a:bodyPr>
          <a:lstStyle/>
          <a:p>
            <a:pPr>
              <a:buFont typeface="Wingdings" pitchFamily="2" charset="2"/>
              <a:buChar char="Ø"/>
            </a:pPr>
            <a:r>
              <a:rPr lang="pl-PL" sz="2800" dirty="0" smtClean="0"/>
              <a:t>MZ deleguje osoba upoważniona przez pełnomocnika </a:t>
            </a:r>
            <a:r>
              <a:rPr lang="pl-PL" sz="2800" smtClean="0"/>
              <a:t>wyborczego komitetu, </a:t>
            </a:r>
            <a:r>
              <a:rPr lang="pl-PL" sz="2800" dirty="0" smtClean="0"/>
              <a:t>Obserwatora - organizacja (fundacja, stowarzyszenie </a:t>
            </a:r>
            <a:r>
              <a:rPr lang="pl-PL" sz="2800" dirty="0" err="1" smtClean="0"/>
              <a:t>itp</a:t>
            </a:r>
            <a:r>
              <a:rPr lang="pl-PL" sz="2800" dirty="0" smtClean="0"/>
              <a:t>) mająca w celach statutowych troskę o demokrację, prawa obywatelskie i rozwój społeczeństwa demokratycznego;  </a:t>
            </a:r>
          </a:p>
          <a:p>
            <a:pPr>
              <a:buFont typeface="Wingdings" pitchFamily="2" charset="2"/>
              <a:buChar char="Ø"/>
            </a:pPr>
            <a:r>
              <a:rPr lang="pl-PL" sz="2800" dirty="0" smtClean="0"/>
              <a:t>Jeden MZ i jeden OS z jednego komitetu/organizacji jednocześnie – mogą się wymieniać w czasie - </a:t>
            </a:r>
            <a:r>
              <a:rPr lang="pl-PL" sz="2800" b="1" dirty="0" smtClean="0"/>
              <a:t>UWAGA</a:t>
            </a:r>
            <a:r>
              <a:rPr lang="pl-PL" sz="2800" dirty="0" smtClean="0"/>
              <a:t> – </a:t>
            </a:r>
            <a:r>
              <a:rPr lang="pl-PL" sz="2800" b="1" dirty="0" smtClean="0"/>
              <a:t>krety blokują nasze miejsce, kiedy nawet na krótko wyjdziemy z lokalu – wymieniać się tylko z zaufaną osobą</a:t>
            </a:r>
            <a:r>
              <a:rPr lang="pl-PL" sz="2800" dirty="0" smtClean="0"/>
              <a:t>; </a:t>
            </a:r>
          </a:p>
          <a:p>
            <a:pPr>
              <a:buFont typeface="Wingdings" pitchFamily="2" charset="2"/>
              <a:buChar char="Ø"/>
            </a:pPr>
            <a:r>
              <a:rPr lang="pl-PL" sz="2800" dirty="0" smtClean="0"/>
              <a:t>Po zamknięciu lokalu zmiana niemożliwa, bo nikt nie wyjdzie/nie wejdzie do lokalu ;</a:t>
            </a:r>
          </a:p>
          <a:p>
            <a:pPr>
              <a:buFont typeface="Wingdings" pitchFamily="2" charset="2"/>
              <a:buChar char="Ø"/>
            </a:pPr>
            <a:endParaRPr lang="pl-PL"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357166"/>
            <a:ext cx="8229600" cy="1928826"/>
          </a:xfrm>
        </p:spPr>
        <p:txBody>
          <a:bodyPr>
            <a:noAutofit/>
          </a:bodyPr>
          <a:lstStyle/>
          <a:p>
            <a:pPr algn="ctr"/>
            <a:r>
              <a:rPr lang="pl-PL" sz="4000" b="1" i="1" dirty="0" smtClean="0"/>
              <a:t>Jeśli jednak karty segregowane są przez każdego indywidualnie (osoby pojedyncze choć przy jednym stole) </a:t>
            </a:r>
            <a:endParaRPr lang="pl-PL" sz="4000" b="1" dirty="0"/>
          </a:p>
        </p:txBody>
      </p:sp>
      <p:sp>
        <p:nvSpPr>
          <p:cNvPr id="3" name="Symbol zastępczy zawartości 2"/>
          <p:cNvSpPr>
            <a:spLocks noGrp="1"/>
          </p:cNvSpPr>
          <p:nvPr>
            <p:ph idx="1"/>
          </p:nvPr>
        </p:nvSpPr>
        <p:spPr>
          <a:xfrm>
            <a:off x="214282" y="2428868"/>
            <a:ext cx="8643998" cy="4143404"/>
          </a:xfrm>
        </p:spPr>
        <p:txBody>
          <a:bodyPr>
            <a:normAutofit fontScale="25000" lnSpcReduction="20000"/>
          </a:bodyPr>
          <a:lstStyle/>
          <a:p>
            <a:pPr>
              <a:buFont typeface="Wingdings" pitchFamily="2" charset="2"/>
              <a:buChar char="Ø"/>
            </a:pPr>
            <a:r>
              <a:rPr lang="pl-PL" sz="11200" dirty="0" smtClean="0"/>
              <a:t>Każdy wybiera z bezładnej kupy kartę, sam ją ocenia czy ważna, czy głos ważny/nieważny na kogo oddany i odkłada na stertę;</a:t>
            </a:r>
          </a:p>
          <a:p>
            <a:pPr>
              <a:buFont typeface="Wingdings" pitchFamily="2" charset="2"/>
              <a:buChar char="Ø"/>
            </a:pPr>
            <a:r>
              <a:rPr lang="pl-PL" sz="11200" dirty="0" smtClean="0"/>
              <a:t>obserwujemy czy podczas segregacji i liczenia nikt nie podrzuca kart na gotowe do policzenia sterty – zazwyczaj wiemy kogo obserwować. Uparcie przyglądamy się naszym podopiecznym choć wzywają nas do obserwowania liczenia. W efekcie takiego postępowania okaże się, że w urnie jest zbyt mało kart = zbyt dużo podpisów w spisach. </a:t>
            </a:r>
            <a:r>
              <a:rPr lang="pl-PL" sz="11200" b="1" dirty="0" smtClean="0"/>
              <a:t>Jest to dowód na udaremnienie fałszerstwa </a:t>
            </a:r>
            <a:r>
              <a:rPr lang="pl-PL" sz="11200" dirty="0" smtClean="0"/>
              <a:t>= ogromna satysfakcja!</a:t>
            </a:r>
            <a:r>
              <a:rPr lang="pl-PL" sz="11200" dirty="0" smtClean="0">
                <a:solidFill>
                  <a:srgbClr val="FF0000"/>
                </a:solidFill>
              </a:rPr>
              <a:t> </a:t>
            </a:r>
          </a:p>
          <a:p>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796086"/>
          </a:xfrm>
        </p:spPr>
        <p:txBody>
          <a:bodyPr>
            <a:normAutofit fontScale="90000"/>
          </a:bodyPr>
          <a:lstStyle/>
          <a:p>
            <a:r>
              <a:rPr lang="pl-PL" b="1" i="1" dirty="0" smtClean="0"/>
              <a:t>Po zsumowaniu wszystkich kart </a:t>
            </a:r>
            <a:endParaRPr lang="pl-PL" dirty="0"/>
          </a:p>
        </p:txBody>
      </p:sp>
      <p:sp>
        <p:nvSpPr>
          <p:cNvPr id="3" name="Symbol zastępczy zawartości 2"/>
          <p:cNvSpPr>
            <a:spLocks noGrp="1"/>
          </p:cNvSpPr>
          <p:nvPr>
            <p:ph idx="1"/>
          </p:nvPr>
        </p:nvSpPr>
        <p:spPr>
          <a:xfrm>
            <a:off x="457200" y="1643050"/>
            <a:ext cx="8229600" cy="5000660"/>
          </a:xfrm>
        </p:spPr>
        <p:txBody>
          <a:bodyPr>
            <a:normAutofit lnSpcReduction="10000"/>
          </a:bodyPr>
          <a:lstStyle/>
          <a:p>
            <a:pPr>
              <a:buFont typeface="Wingdings" pitchFamily="2" charset="2"/>
              <a:buChar char="Ø"/>
            </a:pPr>
            <a:r>
              <a:rPr lang="pl-PL" sz="3200" dirty="0" smtClean="0"/>
              <a:t>Wpisujemy ołówkiem wyniki do protokołu  (projektu protokołu  = </a:t>
            </a:r>
            <a:r>
              <a:rPr lang="pl-PL" sz="3200" dirty="0" err="1" smtClean="0"/>
              <a:t>prot</a:t>
            </a:r>
            <a:r>
              <a:rPr lang="pl-PL" sz="3200" dirty="0" smtClean="0"/>
              <a:t>. ręcznego);</a:t>
            </a:r>
          </a:p>
          <a:p>
            <a:pPr>
              <a:buFont typeface="Wingdings" pitchFamily="2" charset="2"/>
              <a:buChar char="Ø"/>
            </a:pPr>
            <a:r>
              <a:rPr lang="pl-PL" sz="3200" dirty="0" smtClean="0"/>
              <a:t>Po sprawdzeniu poprawności  nadpisujemy długopisem, </a:t>
            </a:r>
            <a:r>
              <a:rPr lang="pl-PL" sz="3200" b="1" dirty="0" smtClean="0"/>
              <a:t>wpisujemy uwagi  członków  komisji i Mężów Zaufania </a:t>
            </a:r>
            <a:r>
              <a:rPr lang="pl-PL" sz="3200" dirty="0" smtClean="0"/>
              <a:t>; </a:t>
            </a:r>
          </a:p>
          <a:p>
            <a:pPr>
              <a:buFont typeface="Wingdings" pitchFamily="2" charset="2"/>
              <a:buChar char="Ø"/>
            </a:pPr>
            <a:r>
              <a:rPr lang="pl-PL" sz="3200" b="1" dirty="0" smtClean="0"/>
              <a:t>Na wypełnionym ręcznym protokole finalnym zbieramy na ostatniej stronie podpisy wszystkich członków komisji i parafki na każdej stronie;*</a:t>
            </a:r>
          </a:p>
          <a:p>
            <a:pPr>
              <a:buFont typeface="Wingdings" pitchFamily="2" charset="2"/>
              <a:buChar char="Ø"/>
            </a:pPr>
            <a:r>
              <a:rPr lang="pl-PL" sz="3200" b="1" dirty="0" smtClean="0"/>
              <a:t>Fotografujemy protokół ręczny! </a:t>
            </a:r>
            <a:endParaRPr lang="pl-PL" sz="3200" dirty="0" smtClean="0"/>
          </a:p>
          <a:p>
            <a:endParaRPr lang="pl-P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938962"/>
          </a:xfrm>
        </p:spPr>
        <p:txBody>
          <a:bodyPr/>
          <a:lstStyle/>
          <a:p>
            <a:r>
              <a:rPr lang="pl-PL" sz="5400" b="1" i="1" dirty="0" smtClean="0"/>
              <a:t>Sporządzanie protokołu</a:t>
            </a:r>
            <a:endParaRPr lang="pl-PL" dirty="0"/>
          </a:p>
        </p:txBody>
      </p:sp>
      <p:sp>
        <p:nvSpPr>
          <p:cNvPr id="3" name="Symbol zastępczy zawartości 2"/>
          <p:cNvSpPr>
            <a:spLocks noGrp="1"/>
          </p:cNvSpPr>
          <p:nvPr>
            <p:ph idx="1"/>
          </p:nvPr>
        </p:nvSpPr>
        <p:spPr>
          <a:xfrm>
            <a:off x="457200" y="1857364"/>
            <a:ext cx="8401080" cy="4467236"/>
          </a:xfrm>
        </p:spPr>
        <p:txBody>
          <a:bodyPr>
            <a:noAutofit/>
          </a:bodyPr>
          <a:lstStyle/>
          <a:p>
            <a:r>
              <a:rPr lang="pl-PL" sz="3200" b="1" i="1" dirty="0" smtClean="0"/>
              <a:t>Zdjęcie protokołu ręcznego przekazujemy do koordynatora</a:t>
            </a:r>
            <a:r>
              <a:rPr lang="pl-PL" sz="3200" i="1" dirty="0" smtClean="0"/>
              <a:t>  – namiar  macie; </a:t>
            </a:r>
            <a:endParaRPr lang="pl-PL" sz="3200" dirty="0" smtClean="0"/>
          </a:p>
          <a:p>
            <a:r>
              <a:rPr lang="pl-PL" sz="3200" dirty="0" smtClean="0"/>
              <a:t>Operator informatyczny </a:t>
            </a:r>
            <a:r>
              <a:rPr lang="pl-PL" sz="3200" b="1" dirty="0" smtClean="0"/>
              <a:t>pod nadzorem 2/3 składu komisji</a:t>
            </a:r>
            <a:r>
              <a:rPr lang="pl-PL" sz="3200" dirty="0" smtClean="0"/>
              <a:t> i męża zaufania wprowadza dane z protokołu ręcznego do systemu informatycznego   (</a:t>
            </a:r>
            <a:r>
              <a:rPr lang="pl-PL" sz="3200" b="1" u="sng" dirty="0" smtClean="0"/>
              <a:t>z kompletnymi  uwagami wniesionymi przez  członków komisji i mężów zaufania</a:t>
            </a:r>
            <a:r>
              <a:rPr lang="pl-PL" sz="3200" dirty="0" smtClean="0"/>
              <a:t>);*</a:t>
            </a:r>
          </a:p>
          <a:p>
            <a:r>
              <a:rPr lang="pl-PL" sz="3200" dirty="0" smtClean="0"/>
              <a:t>Nie da się tego pogodzić 2/3 + 2/3 = 1.1/3</a:t>
            </a:r>
            <a:endParaRPr lang="pl-PL" sz="3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lnSpcReduction="10000"/>
          </a:bodyPr>
          <a:lstStyle/>
          <a:p>
            <a:r>
              <a:rPr lang="pl-PL" sz="3200" dirty="0" smtClean="0"/>
              <a:t>Po wydrukowaniu protokołu  wprowadzonego  do systemu wszyscy  sprawdzamy (nie ze słuchu tylko </a:t>
            </a:r>
            <a:r>
              <a:rPr lang="pl-PL" sz="3200" b="1" dirty="0" smtClean="0"/>
              <a:t>NAOCZNIE</a:t>
            </a:r>
            <a:r>
              <a:rPr lang="pl-PL" sz="3200" dirty="0" smtClean="0"/>
              <a:t>), czy protokół informatyczny jest zgodny z ręcznym protokołem  finalnym  i  czy  są  do  niego wprowadzone uwagi członków i Męża Zaufania w pełnym brzmieniu; </a:t>
            </a:r>
          </a:p>
          <a:p>
            <a:r>
              <a:rPr lang="pl-PL" sz="3200" dirty="0" smtClean="0"/>
              <a:t>Korygujemy  ostrzeżenia  systemu; </a:t>
            </a:r>
          </a:p>
          <a:p>
            <a:endParaRPr lang="pl-PL" dirty="0"/>
          </a:p>
        </p:txBody>
      </p:sp>
      <p:sp>
        <p:nvSpPr>
          <p:cNvPr id="4" name="Tytuł 1"/>
          <p:cNvSpPr>
            <a:spLocks noGrp="1"/>
          </p:cNvSpPr>
          <p:nvPr>
            <p:ph type="title"/>
          </p:nvPr>
        </p:nvSpPr>
        <p:spPr/>
        <p:txBody>
          <a:bodyPr/>
          <a:lstStyle/>
          <a:p>
            <a:pPr algn="ctr"/>
            <a:r>
              <a:rPr lang="pl-PL" sz="4400" b="1" i="1" dirty="0" smtClean="0"/>
              <a:t>Po wydrukowaniu protokołu</a:t>
            </a:r>
            <a:endParaRPr lang="pl-PL" sz="4400" b="1" i="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i="1" dirty="0" smtClean="0"/>
              <a:t>Kiedy występują zagrożenia? </a:t>
            </a:r>
            <a:endParaRPr lang="pl-PL" dirty="0"/>
          </a:p>
        </p:txBody>
      </p:sp>
      <p:sp>
        <p:nvSpPr>
          <p:cNvPr id="3" name="Symbol zastępczy zawartości 2"/>
          <p:cNvSpPr>
            <a:spLocks noGrp="1"/>
          </p:cNvSpPr>
          <p:nvPr>
            <p:ph idx="1"/>
          </p:nvPr>
        </p:nvSpPr>
        <p:spPr/>
        <p:txBody>
          <a:bodyPr/>
          <a:lstStyle/>
          <a:p>
            <a:r>
              <a:rPr lang="pl-PL" sz="2800" dirty="0" smtClean="0"/>
              <a:t>Kiedy  informatyk czyta dane z protokołu, a my sprawdzamy z naszymi zapiskami? </a:t>
            </a:r>
          </a:p>
          <a:p>
            <a:r>
              <a:rPr lang="pl-PL" sz="2800" dirty="0" smtClean="0"/>
              <a:t>Kiedy tekst  uwag członków komisji i Mężów Zaufania nie mieści się w rubrykach? </a:t>
            </a:r>
          </a:p>
          <a:p>
            <a:endParaRPr lang="pl-PL" sz="700" dirty="0" smtClean="0"/>
          </a:p>
          <a:p>
            <a:r>
              <a:rPr lang="pl-PL" sz="2800" dirty="0" smtClean="0"/>
              <a:t>Kiedy  protokół  zgodził się  arytmetycznie, a tylko trzeba  uzupełnić  jakieś drobiazgi – np. odpowiedzieć na </a:t>
            </a:r>
            <a:r>
              <a:rPr lang="pl-PL" sz="2800" dirty="0" err="1" smtClean="0"/>
              <a:t>tzw</a:t>
            </a:r>
            <a:r>
              <a:rPr lang="pl-PL" sz="2800" dirty="0" smtClean="0"/>
              <a:t> ostrzeżenia. Informatyk idzie do siebie i szybko je sam wprowadza.  System akceptuje protokół</a:t>
            </a:r>
            <a:endParaRPr lang="pl-PL"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i="1" dirty="0" smtClean="0"/>
              <a:t>Po przyjęciu protokołu przez Komisarza Wyborczego</a:t>
            </a:r>
            <a:r>
              <a:rPr lang="pl-PL" i="1" dirty="0" smtClean="0"/>
              <a:t> </a:t>
            </a:r>
            <a:endParaRPr lang="pl-PL" dirty="0"/>
          </a:p>
        </p:txBody>
      </p:sp>
      <p:sp>
        <p:nvSpPr>
          <p:cNvPr id="3" name="Symbol zastępczy zawartości 2"/>
          <p:cNvSpPr>
            <a:spLocks noGrp="1"/>
          </p:cNvSpPr>
          <p:nvPr>
            <p:ph idx="1"/>
          </p:nvPr>
        </p:nvSpPr>
        <p:spPr>
          <a:xfrm>
            <a:off x="214282" y="2000240"/>
            <a:ext cx="8572560" cy="4643470"/>
          </a:xfrm>
        </p:spPr>
        <p:txBody>
          <a:bodyPr>
            <a:normAutofit fontScale="32500" lnSpcReduction="20000"/>
          </a:bodyPr>
          <a:lstStyle/>
          <a:p>
            <a:pPr>
              <a:buFont typeface="Wingdings" pitchFamily="2" charset="2"/>
              <a:buChar char="Ø"/>
            </a:pPr>
            <a:r>
              <a:rPr lang="pl-PL" sz="9800" dirty="0" smtClean="0"/>
              <a:t>Jeżeli dane się zgadzają i nie ma uwag </a:t>
            </a:r>
            <a:r>
              <a:rPr lang="pl-PL" sz="9800" b="1" dirty="0" smtClean="0"/>
              <a:t>ze strony systemu</a:t>
            </a:r>
            <a:r>
              <a:rPr lang="pl-PL" sz="9800" dirty="0" smtClean="0"/>
              <a:t>, a protokół został przyjęty, drukujemy wymagane kopie protokołu, wszyscy członkowie komisji się podpisują i składają parafki na każdej stronie, kserują kopie dla MZ i członków komisji). </a:t>
            </a:r>
          </a:p>
          <a:p>
            <a:pPr>
              <a:buFont typeface="Wingdings" pitchFamily="2" charset="2"/>
              <a:buChar char="Ø"/>
            </a:pPr>
            <a:r>
              <a:rPr lang="pl-PL" sz="9800" dirty="0" smtClean="0"/>
              <a:t>Robimy zdjęcie protokołu końcowego  i przekazujemy swojemu koordynatorowi; </a:t>
            </a:r>
          </a:p>
          <a:p>
            <a:pPr>
              <a:buFont typeface="Wingdings" pitchFamily="2" charset="2"/>
              <a:buChar char="Ø"/>
            </a:pPr>
            <a:r>
              <a:rPr lang="pl-PL" sz="9800" dirty="0" smtClean="0"/>
              <a:t>Komisja wywiesza kopię protokołu na szybie przy wejściu do budynku. </a:t>
            </a:r>
          </a:p>
          <a:p>
            <a:endParaRPr lang="pl-PL"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i="1" dirty="0" smtClean="0"/>
              <a:t>Przewożenie protokołów, kart, spisów i materiałów </a:t>
            </a:r>
            <a:endParaRPr lang="pl-PL" dirty="0"/>
          </a:p>
        </p:txBody>
      </p:sp>
      <p:sp>
        <p:nvSpPr>
          <p:cNvPr id="3" name="Symbol zastępczy zawartości 2"/>
          <p:cNvSpPr>
            <a:spLocks noGrp="1"/>
          </p:cNvSpPr>
          <p:nvPr>
            <p:ph idx="1"/>
          </p:nvPr>
        </p:nvSpPr>
        <p:spPr>
          <a:xfrm>
            <a:off x="214282" y="1935480"/>
            <a:ext cx="8572560" cy="4389120"/>
          </a:xfrm>
        </p:spPr>
        <p:txBody>
          <a:bodyPr>
            <a:normAutofit fontScale="92500" lnSpcReduction="10000"/>
          </a:bodyPr>
          <a:lstStyle/>
          <a:p>
            <a:pPr>
              <a:buFont typeface="Wingdings" pitchFamily="2" charset="2"/>
              <a:buChar char="Ø"/>
            </a:pPr>
            <a:r>
              <a:rPr lang="pl-PL" sz="3200" dirty="0" smtClean="0"/>
              <a:t>Przewodniczący zawozi  protokoły  (w </a:t>
            </a:r>
            <a:r>
              <a:rPr lang="pl-PL" sz="3200" dirty="0" err="1" smtClean="0"/>
              <a:t>zapie-czętowanych</a:t>
            </a:r>
            <a:r>
              <a:rPr lang="pl-PL" sz="3200" dirty="0" smtClean="0"/>
              <a:t> kopertach) oraz resztę materiałów do Okręgowej KW (co najmniej 2 osoby lub 1 osoba i Mąż Zaufania powinny pojechać RAZEM z przewodniczącym). </a:t>
            </a:r>
          </a:p>
          <a:p>
            <a:pPr>
              <a:buFont typeface="Wingdings" pitchFamily="2" charset="2"/>
              <a:buChar char="Ø"/>
            </a:pPr>
            <a:r>
              <a:rPr lang="pl-PL" sz="3200" dirty="0" smtClean="0"/>
              <a:t>Nie wolno dopuścić by protokoły były </a:t>
            </a:r>
            <a:r>
              <a:rPr lang="pl-PL" sz="3200" dirty="0" err="1" smtClean="0"/>
              <a:t>przewo-żone</a:t>
            </a:r>
            <a:r>
              <a:rPr lang="pl-PL" sz="3200" dirty="0" smtClean="0"/>
              <a:t>  przez 1 osobę np. przewodniczącego lub w osobnym pojeździe poza kontrolą MZ i członków komisji. W drodze mogłyby przejść cudowną transformację! </a:t>
            </a:r>
          </a:p>
          <a:p>
            <a:endParaRPr lang="pl-PL"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428604"/>
            <a:ext cx="8305800" cy="1143008"/>
          </a:xfrm>
        </p:spPr>
        <p:txBody>
          <a:bodyPr>
            <a:noAutofit/>
          </a:bodyPr>
          <a:lstStyle/>
          <a:p>
            <a:pPr algn="ctr"/>
            <a:r>
              <a:rPr lang="pl-PL" sz="4000" b="1" i="1" dirty="0" smtClean="0"/>
              <a:t>Przekazywanie zarejestrowanego materiału wg Wytycznych </a:t>
            </a:r>
            <a:endParaRPr lang="pl-PL" sz="4000" b="1" i="1" dirty="0"/>
          </a:p>
        </p:txBody>
      </p:sp>
      <p:pic>
        <p:nvPicPr>
          <p:cNvPr id="2051" name="Picture 3"/>
          <p:cNvPicPr>
            <a:picLocks noChangeAspect="1" noChangeArrowheads="1"/>
          </p:cNvPicPr>
          <p:nvPr/>
        </p:nvPicPr>
        <p:blipFill>
          <a:blip r:embed="rId2"/>
          <a:srcRect/>
          <a:stretch>
            <a:fillRect/>
          </a:stretch>
        </p:blipFill>
        <p:spPr bwMode="auto">
          <a:xfrm>
            <a:off x="857224" y="1571625"/>
            <a:ext cx="7477125" cy="5286375"/>
          </a:xfrm>
          <a:prstGeom prst="rect">
            <a:avLst/>
          </a:prstGeom>
          <a:noFill/>
          <a:ln w="9525">
            <a:noFill/>
            <a:miter lim="800000"/>
            <a:headEnd/>
            <a:tailEnd/>
          </a:ln>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724780"/>
          </a:xfrm>
        </p:spPr>
        <p:txBody>
          <a:bodyPr>
            <a:normAutofit fontScale="90000"/>
          </a:bodyPr>
          <a:lstStyle/>
          <a:p>
            <a:pPr algn="ctr"/>
            <a:r>
              <a:rPr lang="pl-PL" b="1" i="1" dirty="0" smtClean="0"/>
              <a:t>Prawo do dni wolnych dla członków komisji wyborczej i mężów zaufania</a:t>
            </a:r>
            <a:endParaRPr lang="pl-PL" dirty="0"/>
          </a:p>
        </p:txBody>
      </p:sp>
      <p:sp>
        <p:nvSpPr>
          <p:cNvPr id="3" name="Symbol zastępczy zawartości 2"/>
          <p:cNvSpPr>
            <a:spLocks noGrp="1"/>
          </p:cNvSpPr>
          <p:nvPr>
            <p:ph idx="1"/>
          </p:nvPr>
        </p:nvSpPr>
        <p:spPr>
          <a:xfrm>
            <a:off x="285720" y="2643182"/>
            <a:ext cx="8643998" cy="3681418"/>
          </a:xfrm>
        </p:spPr>
        <p:txBody>
          <a:bodyPr>
            <a:normAutofit fontScale="92500" lnSpcReduction="10000"/>
          </a:bodyPr>
          <a:lstStyle/>
          <a:p>
            <a:pPr>
              <a:buFont typeface="Wingdings" pitchFamily="2" charset="2"/>
              <a:buChar char="Ø"/>
            </a:pPr>
            <a:r>
              <a:rPr lang="pl-PL" sz="3200" dirty="0" smtClean="0"/>
              <a:t>gdy w danej komisji zakończono liczenie głosów po północy (czyli 19 maja), to </a:t>
            </a:r>
            <a:r>
              <a:rPr lang="pl-PL" sz="3200" dirty="0" err="1" smtClean="0"/>
              <a:t>członko-wie</a:t>
            </a:r>
            <a:r>
              <a:rPr lang="pl-PL" sz="3200" dirty="0" smtClean="0"/>
              <a:t> komisji i mężowie zaufania mają prawo do zwolnienia od pracy z zachowaniem wszelkich praw pracowniczych – w tym prawa do wynagrodzenia – w dniach 19 i 20 maja.</a:t>
            </a:r>
          </a:p>
          <a:p>
            <a:pPr>
              <a:buFont typeface="Wingdings" pitchFamily="2" charset="2"/>
              <a:buChar char="Ø"/>
            </a:pPr>
            <a:r>
              <a:rPr lang="pl-PL" sz="3200" dirty="0" smtClean="0"/>
              <a:t>Obserwator nie ma prawa do diety i zwolnienia od pracy;</a:t>
            </a:r>
            <a:endParaRPr lang="pl-PL" sz="32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2153408"/>
          </a:xfrm>
        </p:spPr>
        <p:txBody>
          <a:bodyPr>
            <a:normAutofit fontScale="90000"/>
          </a:bodyPr>
          <a:lstStyle/>
          <a:p>
            <a:pPr algn="ctr"/>
            <a:r>
              <a:rPr lang="pl-PL" b="1" i="1" dirty="0" smtClean="0"/>
              <a:t>Jeśli uda nam się zapobiec choćby tylko jednemu bezeceństwu to już będzie sukces </a:t>
            </a:r>
            <a:endParaRPr lang="pl-PL" b="1" dirty="0"/>
          </a:p>
        </p:txBody>
      </p:sp>
      <p:sp>
        <p:nvSpPr>
          <p:cNvPr id="3" name="Symbol zastępczy zawartości 2"/>
          <p:cNvSpPr>
            <a:spLocks noGrp="1"/>
          </p:cNvSpPr>
          <p:nvPr>
            <p:ph idx="1"/>
          </p:nvPr>
        </p:nvSpPr>
        <p:spPr>
          <a:xfrm>
            <a:off x="457200" y="3000372"/>
            <a:ext cx="8229600" cy="3324228"/>
          </a:xfrm>
        </p:spPr>
        <p:txBody>
          <a:bodyPr>
            <a:normAutofit lnSpcReduction="10000"/>
          </a:bodyPr>
          <a:lstStyle/>
          <a:p>
            <a:pPr algn="ctr">
              <a:buNone/>
            </a:pPr>
            <a:r>
              <a:rPr lang="pl-PL" sz="2800" i="1" dirty="0" smtClean="0"/>
              <a:t>Nie oczekujemy od Was cudów  </a:t>
            </a:r>
          </a:p>
          <a:p>
            <a:pPr algn="ctr">
              <a:buNone/>
            </a:pPr>
            <a:r>
              <a:rPr lang="pl-PL" sz="2800" i="1" dirty="0" smtClean="0"/>
              <a:t>i Wy od siebie też ich nie oczekujcie! </a:t>
            </a:r>
          </a:p>
          <a:p>
            <a:pPr algn="ctr">
              <a:buNone/>
            </a:pPr>
            <a:r>
              <a:rPr lang="pl-PL" sz="2800" i="1" dirty="0" smtClean="0"/>
              <a:t>Mamy do czynienia z doskonale zorganizowaną grupą przestępczą dysponującą wielkimi pieniędzmi.              </a:t>
            </a:r>
          </a:p>
          <a:p>
            <a:pPr algn="ctr">
              <a:buNone/>
            </a:pPr>
            <a:r>
              <a:rPr lang="pl-PL" sz="2800" i="1" dirty="0" smtClean="0"/>
              <a:t>A my mamy tylko naszą uczciwość, inteligencję  i spryt oraz WIEDZĘ</a:t>
            </a:r>
            <a:endParaRPr lang="pl-PL" sz="2800"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85720" y="714356"/>
            <a:ext cx="8443914" cy="785818"/>
          </a:xfrm>
        </p:spPr>
        <p:txBody>
          <a:bodyPr>
            <a:noAutofit/>
          </a:bodyPr>
          <a:lstStyle/>
          <a:p>
            <a:pPr algn="ctr"/>
            <a:r>
              <a:rPr lang="pl-PL" sz="4200" b="1" i="1" dirty="0" smtClean="0"/>
              <a:t>Mąż Zaufania i Obserwator Społeczny </a:t>
            </a:r>
            <a:endParaRPr lang="pl-PL" sz="4200" b="1" i="1" dirty="0"/>
          </a:p>
        </p:txBody>
      </p:sp>
      <p:sp>
        <p:nvSpPr>
          <p:cNvPr id="3" name="Symbol zastępczy zawartości 2"/>
          <p:cNvSpPr>
            <a:spLocks noGrp="1"/>
          </p:cNvSpPr>
          <p:nvPr>
            <p:ph idx="1"/>
          </p:nvPr>
        </p:nvSpPr>
        <p:spPr>
          <a:xfrm>
            <a:off x="142844" y="1714488"/>
            <a:ext cx="8786874" cy="4929222"/>
          </a:xfrm>
        </p:spPr>
        <p:txBody>
          <a:bodyPr>
            <a:normAutofit fontScale="47500" lnSpcReduction="20000"/>
          </a:bodyPr>
          <a:lstStyle/>
          <a:p>
            <a:r>
              <a:rPr lang="pl-PL" sz="6300" dirty="0" smtClean="0"/>
              <a:t>MZ nosi plakietkę (imię i nazwisko) z nazwą komitetu, ale nie może demonstrować barw i logo swojego komitetu, Obserwator  Społeczny  - (imię i nazwisko) z nazwą organizacji; </a:t>
            </a:r>
          </a:p>
          <a:p>
            <a:r>
              <a:rPr lang="pl-PL" sz="6300" dirty="0" smtClean="0"/>
              <a:t>MZ i OS legitymują się przed Przewodniczącym dowodem tożsamości i zaświadczeniem </a:t>
            </a:r>
            <a:r>
              <a:rPr lang="pl-PL" sz="6300" dirty="0" err="1" smtClean="0"/>
              <a:t>podpisa-nym</a:t>
            </a:r>
            <a:r>
              <a:rPr lang="pl-PL" sz="6300" dirty="0" smtClean="0"/>
              <a:t> przez pełnomocnika wyborczego komitetu lub upoważnioną przez niego osobę </a:t>
            </a:r>
            <a:r>
              <a:rPr lang="pl-PL" sz="6300" b="1" dirty="0" smtClean="0"/>
              <a:t>(</a:t>
            </a:r>
            <a:r>
              <a:rPr lang="pl-PL" sz="6300" b="1" dirty="0" err="1" smtClean="0"/>
              <a:t>zaświad-czenie</a:t>
            </a:r>
            <a:r>
              <a:rPr lang="pl-PL" sz="6300" b="1" dirty="0" smtClean="0"/>
              <a:t> tylko do wglądu) </a:t>
            </a:r>
            <a:r>
              <a:rPr lang="pl-PL" sz="6300" dirty="0" smtClean="0"/>
              <a:t>oraz przedstawia kopię upoważnienia od pełnomocnika dla osoby wystawiającej  zaświadczenie</a:t>
            </a:r>
            <a:r>
              <a:rPr lang="pl-PL" sz="6300" b="1" dirty="0" smtClean="0"/>
              <a:t>;   </a:t>
            </a:r>
          </a:p>
          <a:p>
            <a:endParaRPr lang="pl-PL" sz="6300" dirty="0" smtClean="0"/>
          </a:p>
          <a:p>
            <a:endParaRPr lang="pl-PL" sz="2800" dirty="0" smtClean="0"/>
          </a:p>
          <a:p>
            <a:endParaRPr lang="pl-PL"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796086"/>
          </a:xfrm>
        </p:spPr>
        <p:txBody>
          <a:bodyPr>
            <a:normAutofit fontScale="90000"/>
          </a:bodyPr>
          <a:lstStyle/>
          <a:p>
            <a:r>
              <a:rPr lang="pl-PL" b="1" i="1" dirty="0" smtClean="0"/>
              <a:t>BHP – bardzo uważaj na siebie</a:t>
            </a:r>
            <a:endParaRPr lang="pl-PL" b="1" dirty="0"/>
          </a:p>
        </p:txBody>
      </p:sp>
      <p:sp>
        <p:nvSpPr>
          <p:cNvPr id="3" name="Symbol zastępczy zawartości 2"/>
          <p:cNvSpPr>
            <a:spLocks noGrp="1"/>
          </p:cNvSpPr>
          <p:nvPr>
            <p:ph idx="1"/>
          </p:nvPr>
        </p:nvSpPr>
        <p:spPr>
          <a:xfrm>
            <a:off x="457200" y="1714488"/>
            <a:ext cx="8229600" cy="4714908"/>
          </a:xfrm>
        </p:spPr>
        <p:txBody>
          <a:bodyPr>
            <a:normAutofit fontScale="92500" lnSpcReduction="10000"/>
          </a:bodyPr>
          <a:lstStyle/>
          <a:p>
            <a:r>
              <a:rPr lang="pl-PL" sz="3200" dirty="0" smtClean="0"/>
              <a:t>Jeśli jesteś „zbyt dociekliwy” i „sprawiasz  kłopoty” (jesteś np. członkiem komisji, obserwatorem lub mężem zaufania);</a:t>
            </a:r>
          </a:p>
          <a:p>
            <a:pPr>
              <a:buFont typeface="Wingdings" pitchFamily="2" charset="2"/>
              <a:buChar char="ü"/>
            </a:pPr>
            <a:r>
              <a:rPr lang="pl-PL" sz="3200" dirty="0" smtClean="0"/>
              <a:t>Pilnuj swojej wody, aby nikt jej nie zatruł; </a:t>
            </a:r>
          </a:p>
          <a:p>
            <a:pPr>
              <a:buFont typeface="Wingdings" pitchFamily="2" charset="2"/>
              <a:buChar char="ü"/>
            </a:pPr>
            <a:r>
              <a:rPr lang="pl-PL" sz="3200" dirty="0" smtClean="0"/>
              <a:t>Nie przyjmuj poczęstunków; </a:t>
            </a:r>
          </a:p>
          <a:p>
            <a:pPr>
              <a:buFont typeface="Wingdings" pitchFamily="2" charset="2"/>
              <a:buChar char="ü"/>
            </a:pPr>
            <a:r>
              <a:rPr lang="pl-PL" sz="3200" dirty="0" smtClean="0"/>
              <a:t>Nie pozwól się zostawić nawet na chwilę samemu w niewielkim pomieszczeniu;</a:t>
            </a:r>
          </a:p>
          <a:p>
            <a:r>
              <a:rPr lang="pl-PL" sz="3200" dirty="0" smtClean="0"/>
              <a:t>Zdarzały się przypadki zastosowania środków psychoaktywnych;</a:t>
            </a:r>
          </a:p>
          <a:p>
            <a:r>
              <a:rPr lang="pl-PL" sz="3200" dirty="0" smtClean="0"/>
              <a:t>Z zaufaną osobą podzielcie role lwa i owcy; </a:t>
            </a:r>
          </a:p>
          <a:p>
            <a:endParaRPr lang="pl-PL"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867524"/>
          </a:xfrm>
        </p:spPr>
        <p:txBody>
          <a:bodyPr/>
          <a:lstStyle/>
          <a:p>
            <a:r>
              <a:rPr lang="pl-PL" b="1" i="1" dirty="0" smtClean="0"/>
              <a:t>Co zapewnia koordynator RKW </a:t>
            </a:r>
            <a:endParaRPr lang="pl-PL" dirty="0"/>
          </a:p>
        </p:txBody>
      </p:sp>
      <p:sp>
        <p:nvSpPr>
          <p:cNvPr id="3" name="Symbol zastępczy zawartości 2"/>
          <p:cNvSpPr>
            <a:spLocks noGrp="1"/>
          </p:cNvSpPr>
          <p:nvPr>
            <p:ph idx="1"/>
          </p:nvPr>
        </p:nvSpPr>
        <p:spPr>
          <a:xfrm>
            <a:off x="457200" y="1935480"/>
            <a:ext cx="8472518" cy="4565354"/>
          </a:xfrm>
        </p:spPr>
        <p:txBody>
          <a:bodyPr>
            <a:normAutofit fontScale="92500" lnSpcReduction="10000"/>
          </a:bodyPr>
          <a:lstStyle/>
          <a:p>
            <a:pPr>
              <a:buFont typeface="Wingdings" pitchFamily="2" charset="2"/>
              <a:buChar char="Ø"/>
            </a:pPr>
            <a:r>
              <a:rPr lang="pl-PL" sz="3200" dirty="0" smtClean="0"/>
              <a:t>Szkolenie; </a:t>
            </a:r>
          </a:p>
          <a:p>
            <a:pPr>
              <a:buFont typeface="Wingdings" pitchFamily="2" charset="2"/>
              <a:buChar char="Ø"/>
            </a:pPr>
            <a:r>
              <a:rPr lang="pl-PL" sz="3200" dirty="0" smtClean="0"/>
              <a:t>Poradę prawną w sytuacjach awaryjnych; </a:t>
            </a:r>
          </a:p>
          <a:p>
            <a:pPr>
              <a:buFont typeface="Wingdings" pitchFamily="2" charset="2"/>
              <a:buChar char="Ø"/>
            </a:pPr>
            <a:r>
              <a:rPr lang="pl-PL" sz="3200" dirty="0" smtClean="0"/>
              <a:t>Wiedzę o afiliacji poszczególnych członków OKW i w niektórych przypadkach opinię o nich; </a:t>
            </a:r>
          </a:p>
          <a:p>
            <a:pPr>
              <a:buFont typeface="Wingdings" pitchFamily="2" charset="2"/>
              <a:buChar char="Ø"/>
            </a:pPr>
            <a:r>
              <a:rPr lang="pl-PL" sz="3200" dirty="0" smtClean="0"/>
              <a:t>Informację o sprzymierzeńcach i ew. nieprzyjaciołach wśród członków OKW; </a:t>
            </a:r>
          </a:p>
          <a:p>
            <a:pPr>
              <a:buFont typeface="Wingdings" pitchFamily="2" charset="2"/>
              <a:buChar char="Ø"/>
            </a:pPr>
            <a:r>
              <a:rPr lang="pl-PL" sz="3200" dirty="0" smtClean="0"/>
              <a:t>Upoważnienia dla Mężów Zaufania i Obserwatorów;</a:t>
            </a:r>
          </a:p>
          <a:p>
            <a:pPr>
              <a:buFont typeface="Wingdings" pitchFamily="2" charset="2"/>
              <a:buChar char="Ø"/>
            </a:pPr>
            <a:r>
              <a:rPr lang="pl-PL" sz="3200" dirty="0" smtClean="0"/>
              <a:t>Pomoc w sporządzaniu protestów wyborczych; </a:t>
            </a:r>
          </a:p>
          <a:p>
            <a:endParaRPr lang="pl-PL"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14348" y="285728"/>
            <a:ext cx="7643866" cy="1928826"/>
          </a:xfrm>
        </p:spPr>
        <p:txBody>
          <a:bodyPr>
            <a:normAutofit fontScale="90000"/>
          </a:bodyPr>
          <a:lstStyle/>
          <a:p>
            <a:pPr algn="ctr"/>
            <a:r>
              <a:rPr lang="pl-PL" b="1" i="1" dirty="0" smtClean="0"/>
              <a:t>Sprawdzanie nr zaświadczenia: </a:t>
            </a:r>
            <a:r>
              <a:rPr lang="pl-PL" b="1" i="1" dirty="0" err="1" smtClean="0"/>
              <a:t>testnr.org</a:t>
            </a:r>
            <a:r>
              <a:rPr lang="pl-PL" b="1" i="1" dirty="0" smtClean="0"/>
              <a:t>  Nieaktualne. Będzie poprawione! </a:t>
            </a:r>
            <a:endParaRPr lang="pl-PL" b="1" i="1" dirty="0"/>
          </a:p>
        </p:txBody>
      </p:sp>
      <p:pic>
        <p:nvPicPr>
          <p:cNvPr id="2050" name="Picture 2"/>
          <p:cNvPicPr>
            <a:picLocks noGrp="1" noChangeAspect="1" noChangeArrowheads="1"/>
          </p:cNvPicPr>
          <p:nvPr>
            <p:ph idx="1"/>
          </p:nvPr>
        </p:nvPicPr>
        <p:blipFill>
          <a:blip r:embed="rId2"/>
          <a:srcRect/>
          <a:stretch>
            <a:fillRect/>
          </a:stretch>
        </p:blipFill>
        <p:spPr bwMode="auto">
          <a:xfrm>
            <a:off x="1643042" y="2500306"/>
            <a:ext cx="5643602" cy="4071966"/>
          </a:xfrm>
          <a:prstGeom prst="rect">
            <a:avLst/>
          </a:prstGeom>
          <a:noFill/>
          <a:ln w="9525">
            <a:noFill/>
            <a:miter lim="800000"/>
            <a:headEnd/>
            <a:tailEnd/>
          </a:ln>
          <a:effec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71480"/>
            <a:ext cx="8229600" cy="857256"/>
          </a:xfrm>
        </p:spPr>
        <p:txBody>
          <a:bodyPr>
            <a:normAutofit fontScale="90000"/>
          </a:bodyPr>
          <a:lstStyle/>
          <a:p>
            <a:r>
              <a:rPr lang="pl-PL" b="1" i="1" dirty="0" smtClean="0"/>
              <a:t>Kodeks wyborczy Przepisy karne </a:t>
            </a:r>
            <a:endParaRPr lang="pl-PL" dirty="0"/>
          </a:p>
        </p:txBody>
      </p:sp>
      <p:sp>
        <p:nvSpPr>
          <p:cNvPr id="3" name="Symbol zastępczy zawartości 2"/>
          <p:cNvSpPr>
            <a:spLocks noGrp="1"/>
          </p:cNvSpPr>
          <p:nvPr>
            <p:ph idx="1"/>
          </p:nvPr>
        </p:nvSpPr>
        <p:spPr>
          <a:xfrm>
            <a:off x="142844" y="1500174"/>
            <a:ext cx="8786874" cy="4824426"/>
          </a:xfrm>
        </p:spPr>
        <p:txBody>
          <a:bodyPr>
            <a:noAutofit/>
          </a:bodyPr>
          <a:lstStyle/>
          <a:p>
            <a:pPr>
              <a:buNone/>
            </a:pPr>
            <a:r>
              <a:rPr lang="pl-PL" sz="3000" dirty="0" smtClean="0"/>
              <a:t>Art. 497a. Kto w dniu wyborów wynosi kartę do głosowania poza lokal wyborczy lub taką kartę poza lokalem wyborczym przyjmuje lub posiada, nie będąc do tego uprawnionym, podlega karze grzywny, ograniczenia wolności albo pozbawienia wolności do lat 2. </a:t>
            </a:r>
          </a:p>
          <a:p>
            <a:pPr>
              <a:buNone/>
            </a:pPr>
            <a:r>
              <a:rPr lang="pl-PL" sz="3000" dirty="0" smtClean="0"/>
              <a:t>Art. 513. Wyborca, który więcej niż jeden raz uczestniczył w głosowaniu w tych samych wyborach podlega grzywnie, karze ograniczenia wolności albo pozbawienia wolności do lat 2. </a:t>
            </a:r>
          </a:p>
          <a:p>
            <a:pPr>
              <a:buNone/>
            </a:pPr>
            <a:endParaRPr lang="pl-PL" sz="3200" dirty="0" smtClean="0"/>
          </a:p>
          <a:p>
            <a:pPr>
              <a:buNone/>
            </a:pPr>
            <a:r>
              <a:rPr lang="pl-PL" sz="3200" dirty="0" smtClean="0"/>
              <a:t> </a:t>
            </a:r>
          </a:p>
          <a:p>
            <a:pPr>
              <a:buNone/>
            </a:pPr>
            <a:endParaRPr lang="pl-PL" sz="3200" dirty="0" smtClean="0"/>
          </a:p>
          <a:p>
            <a:pPr>
              <a:buNone/>
            </a:pPr>
            <a:endParaRPr lang="pl-PL" sz="3200" dirty="0" smtClean="0"/>
          </a:p>
          <a:p>
            <a:pPr>
              <a:buNone/>
            </a:pPr>
            <a:endParaRPr lang="pl-PL" sz="3200" dirty="0" smtClean="0"/>
          </a:p>
          <a:p>
            <a:pPr>
              <a:buNone/>
            </a:pPr>
            <a:r>
              <a:rPr lang="pl-PL" sz="3200" dirty="0" smtClean="0"/>
              <a:t>Art. 513. Wyborca, który więcej niż jeden raz uczestniczył w głosowaniu w tych samych wyborach podlega grzywnie, karze ograniczenia wolności albo pozbawienia wolności do lat 2.</a:t>
            </a:r>
            <a:endParaRPr lang="pl-PL" sz="32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idx="4294967295"/>
          </p:nvPr>
        </p:nvSpPr>
        <p:spPr>
          <a:xfrm>
            <a:off x="0" y="704850"/>
            <a:ext cx="8229600" cy="1581142"/>
          </a:xfrm>
        </p:spPr>
        <p:txBody>
          <a:bodyPr/>
          <a:lstStyle/>
          <a:p>
            <a:pPr algn="ctr"/>
            <a:r>
              <a:rPr lang="pl-PL" b="1" i="1" dirty="0" smtClean="0"/>
              <a:t>Dziękuję za uwagę!</a:t>
            </a:r>
            <a:endParaRPr lang="pl-PL" b="1" i="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28596" y="714356"/>
            <a:ext cx="8229600" cy="857256"/>
          </a:xfrm>
        </p:spPr>
        <p:txBody>
          <a:bodyPr>
            <a:normAutofit fontScale="90000"/>
          </a:bodyPr>
          <a:lstStyle/>
          <a:p>
            <a:r>
              <a:rPr lang="pl-PL" b="1" i="1" dirty="0" smtClean="0"/>
              <a:t>Stwierdzenie tożsamości wyborcy</a:t>
            </a:r>
            <a:endParaRPr lang="pl-PL" b="1" i="1" dirty="0"/>
          </a:p>
        </p:txBody>
      </p:sp>
      <p:sp>
        <p:nvSpPr>
          <p:cNvPr id="3" name="Symbol zastępczy zawartości 2"/>
          <p:cNvSpPr>
            <a:spLocks noGrp="1"/>
          </p:cNvSpPr>
          <p:nvPr>
            <p:ph idx="1"/>
          </p:nvPr>
        </p:nvSpPr>
        <p:spPr/>
        <p:txBody>
          <a:bodyPr/>
          <a:lstStyle/>
          <a:p>
            <a:pPr>
              <a:buFont typeface="Wingdings" pitchFamily="2" charset="2"/>
              <a:buChar char="Ø"/>
            </a:pPr>
            <a:r>
              <a:rPr lang="pl-PL" sz="3200" dirty="0" smtClean="0"/>
              <a:t>Wg polskiego prawa dokumentem potwierdzającym tożsamość ob. polskiego jest </a:t>
            </a:r>
            <a:r>
              <a:rPr lang="pl-PL" sz="3200" b="1" dirty="0" smtClean="0"/>
              <a:t>dowód osobisty i paszport</a:t>
            </a:r>
            <a:r>
              <a:rPr lang="pl-PL" sz="3200" dirty="0" smtClean="0"/>
              <a:t>, dla cudzoziemca paszport, dok. podróży lub inny ważny dokument </a:t>
            </a:r>
            <a:r>
              <a:rPr lang="pl-PL" sz="3200" b="1" dirty="0" smtClean="0"/>
              <a:t>z PESELEM</a:t>
            </a:r>
            <a:r>
              <a:rPr lang="pl-PL" sz="3200" dirty="0" smtClean="0"/>
              <a:t>;  </a:t>
            </a:r>
          </a:p>
          <a:p>
            <a:pPr>
              <a:buFont typeface="Wingdings" pitchFamily="2" charset="2"/>
              <a:buChar char="Ø"/>
            </a:pPr>
            <a:r>
              <a:rPr lang="pl-PL" sz="3200" dirty="0" smtClean="0"/>
              <a:t>Kodeks wyborczy Art. 52 par. 1  stanowi: </a:t>
            </a:r>
          </a:p>
          <a:p>
            <a:pPr>
              <a:buNone/>
            </a:pPr>
            <a:r>
              <a:rPr lang="pl-PL" sz="3200" dirty="0" smtClean="0"/>
              <a:t>Wyborca okazuje komisji dokument </a:t>
            </a:r>
            <a:r>
              <a:rPr lang="pl-PL" sz="3200" b="1" dirty="0" err="1" smtClean="0"/>
              <a:t>umożli-wiający</a:t>
            </a:r>
            <a:r>
              <a:rPr lang="pl-PL" sz="3200" b="1" dirty="0" smtClean="0"/>
              <a:t> stwierdzenie </a:t>
            </a:r>
            <a:r>
              <a:rPr lang="pl-PL" sz="3200" dirty="0" smtClean="0"/>
              <a:t>jego tożsamości;</a:t>
            </a:r>
          </a:p>
          <a:p>
            <a:endParaRPr lang="pl-PL"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71480"/>
            <a:ext cx="8229600" cy="785818"/>
          </a:xfrm>
        </p:spPr>
        <p:txBody>
          <a:bodyPr>
            <a:normAutofit fontScale="90000"/>
          </a:bodyPr>
          <a:lstStyle/>
          <a:p>
            <a:r>
              <a:rPr lang="pl-PL" b="1" i="1" dirty="0" smtClean="0"/>
              <a:t>Stwierdzenie tożsamości wyborcy</a:t>
            </a:r>
            <a:endParaRPr lang="pl-PL" dirty="0"/>
          </a:p>
        </p:txBody>
      </p:sp>
      <p:sp>
        <p:nvSpPr>
          <p:cNvPr id="3" name="Symbol zastępczy zawartości 2"/>
          <p:cNvSpPr>
            <a:spLocks noGrp="1"/>
          </p:cNvSpPr>
          <p:nvPr>
            <p:ph idx="1"/>
          </p:nvPr>
        </p:nvSpPr>
        <p:spPr>
          <a:xfrm>
            <a:off x="457200" y="1643050"/>
            <a:ext cx="8229600" cy="4681550"/>
          </a:xfrm>
        </p:spPr>
        <p:txBody>
          <a:bodyPr>
            <a:normAutofit lnSpcReduction="10000"/>
          </a:bodyPr>
          <a:lstStyle/>
          <a:p>
            <a:pPr>
              <a:buFont typeface="Wingdings" pitchFamily="2" charset="2"/>
              <a:buChar char="Ø"/>
            </a:pPr>
            <a:r>
              <a:rPr lang="pl-PL" sz="3200" dirty="0" smtClean="0"/>
              <a:t>Wytyczne dopuszczają inne dokumenty, nawet już nieważne pod warunkiem, że  ustalenie tożsamości wyborcy nie budzi wątpliwości; </a:t>
            </a:r>
          </a:p>
          <a:p>
            <a:pPr>
              <a:buFont typeface="Wingdings" pitchFamily="2" charset="2"/>
              <a:buChar char="Ø"/>
            </a:pPr>
            <a:r>
              <a:rPr lang="pl-PL" sz="3200" dirty="0" smtClean="0"/>
              <a:t>My stwierdzamy, że budzi wątpliwości - ten zapis jest niezgodny z polskim prawem; </a:t>
            </a:r>
          </a:p>
          <a:p>
            <a:pPr>
              <a:buFont typeface="Wingdings" pitchFamily="2" charset="2"/>
              <a:buChar char="Ø"/>
            </a:pPr>
            <a:r>
              <a:rPr lang="pl-PL" sz="3200" b="1" u="sng" dirty="0" smtClean="0">
                <a:solidFill>
                  <a:srgbClr val="FF0000"/>
                </a:solidFill>
              </a:rPr>
              <a:t>W razie braku możliwości weryfikacji wyborcy nie jest dopuszczalne wydanie karty do głosowania</a:t>
            </a:r>
            <a:r>
              <a:rPr lang="pl-PL" sz="3200" u="sng" dirty="0" smtClean="0"/>
              <a:t> </a:t>
            </a:r>
            <a:r>
              <a:rPr lang="pl-PL" sz="3200" dirty="0" smtClean="0"/>
              <a:t>(Uchwała 189/2025 PKW z 8 maja)</a:t>
            </a:r>
          </a:p>
          <a:p>
            <a:endParaRPr lang="pl-PL"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85720" y="571480"/>
            <a:ext cx="8572560" cy="1275608"/>
          </a:xfrm>
        </p:spPr>
        <p:txBody>
          <a:bodyPr>
            <a:noAutofit/>
          </a:bodyPr>
          <a:lstStyle/>
          <a:p>
            <a:r>
              <a:rPr lang="pl-PL" sz="4000" b="1" i="1" dirty="0" smtClean="0"/>
              <a:t>Nie rekomendujemy uznawania aplikacji </a:t>
            </a:r>
            <a:r>
              <a:rPr lang="pl-PL" sz="4000" b="1" i="1" dirty="0" err="1" smtClean="0"/>
              <a:t>mObywatel</a:t>
            </a:r>
            <a:r>
              <a:rPr lang="pl-PL" sz="4000" b="1" i="1" dirty="0" smtClean="0"/>
              <a:t> i innych „dokumentów” </a:t>
            </a:r>
            <a:endParaRPr lang="pl-PL" sz="4000" dirty="0"/>
          </a:p>
        </p:txBody>
      </p:sp>
      <p:sp>
        <p:nvSpPr>
          <p:cNvPr id="3" name="Symbol zastępczy zawartości 2"/>
          <p:cNvSpPr>
            <a:spLocks noGrp="1"/>
          </p:cNvSpPr>
          <p:nvPr>
            <p:ph idx="1"/>
          </p:nvPr>
        </p:nvSpPr>
        <p:spPr>
          <a:xfrm>
            <a:off x="457200" y="1935480"/>
            <a:ext cx="8229600" cy="4565354"/>
          </a:xfrm>
        </p:spPr>
        <p:txBody>
          <a:bodyPr>
            <a:normAutofit/>
          </a:bodyPr>
          <a:lstStyle/>
          <a:p>
            <a:r>
              <a:rPr lang="pl-PL" sz="2800" b="1" dirty="0" smtClean="0">
                <a:solidFill>
                  <a:srgbClr val="FF0000"/>
                </a:solidFill>
              </a:rPr>
              <a:t>Zalecenia PKW niezgodne z polskim prawem i zdrowym rozsądkiem – aplikację bardzo łatwo  sfałszować, a komisja nie dysponuje </a:t>
            </a:r>
            <a:r>
              <a:rPr lang="pl-PL" sz="2800" b="1" dirty="0" err="1" smtClean="0">
                <a:solidFill>
                  <a:srgbClr val="FF0000"/>
                </a:solidFill>
              </a:rPr>
              <a:t>urządze-niem</a:t>
            </a:r>
            <a:r>
              <a:rPr lang="pl-PL" sz="2800" b="1" dirty="0" smtClean="0">
                <a:solidFill>
                  <a:srgbClr val="FF0000"/>
                </a:solidFill>
              </a:rPr>
              <a:t>, na którym mogłaby rzeczywiście potwierdzić odczyt; </a:t>
            </a:r>
            <a:endParaRPr lang="pl-PL" sz="2800" b="1" dirty="0" smtClean="0"/>
          </a:p>
          <a:p>
            <a:r>
              <a:rPr lang="pl-PL" sz="2800" dirty="0" smtClean="0"/>
              <a:t>Rekomendujemy: nie uznawać, bo nie mamy narzędzi do weryfikacji  </a:t>
            </a:r>
            <a:r>
              <a:rPr lang="pl-PL" sz="2800" dirty="0" err="1" smtClean="0"/>
              <a:t>mObywatela</a:t>
            </a:r>
            <a:r>
              <a:rPr lang="pl-PL" sz="2800" dirty="0" smtClean="0"/>
              <a:t>, a inne dokumenty (poza DO i paszportem) nie dają podstawy do potwierdzenia tożsamości. </a:t>
            </a:r>
          </a:p>
          <a:p>
            <a:r>
              <a:rPr lang="pl-PL" sz="2800" b="1" dirty="0" smtClean="0"/>
              <a:t>W paszporcie wbijamy stempel OKW</a:t>
            </a:r>
          </a:p>
          <a:p>
            <a:pPr>
              <a:buNone/>
            </a:pPr>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71480"/>
            <a:ext cx="8229600" cy="714380"/>
          </a:xfrm>
        </p:spPr>
        <p:txBody>
          <a:bodyPr>
            <a:normAutofit fontScale="90000"/>
          </a:bodyPr>
          <a:lstStyle/>
          <a:p>
            <a:r>
              <a:rPr lang="pl-PL" b="1" i="1" dirty="0" smtClean="0"/>
              <a:t>Od razu określamy swoje prawa </a:t>
            </a:r>
            <a:endParaRPr lang="pl-PL" b="1" i="1" dirty="0"/>
          </a:p>
        </p:txBody>
      </p:sp>
      <p:sp>
        <p:nvSpPr>
          <p:cNvPr id="3" name="Symbol zastępczy zawartości 2"/>
          <p:cNvSpPr>
            <a:spLocks noGrp="1"/>
          </p:cNvSpPr>
          <p:nvPr>
            <p:ph idx="1"/>
          </p:nvPr>
        </p:nvSpPr>
        <p:spPr>
          <a:xfrm>
            <a:off x="0" y="1500174"/>
            <a:ext cx="9144000" cy="5357826"/>
          </a:xfrm>
        </p:spPr>
        <p:txBody>
          <a:bodyPr>
            <a:normAutofit fontScale="70000" lnSpcReduction="20000"/>
          </a:bodyPr>
          <a:lstStyle/>
          <a:p>
            <a:pPr>
              <a:buFont typeface="Wingdings" pitchFamily="2" charset="2"/>
              <a:buChar char="Ø"/>
            </a:pPr>
            <a:r>
              <a:rPr lang="pl-PL" sz="4600" dirty="0" smtClean="0"/>
              <a:t>Komisje nas nie lubią – często traktują wrogo,   ale w komisji zwykle jest jedna, dwie osoby,   które  wiedzą o naszej pozytywnej roli;</a:t>
            </a:r>
          </a:p>
          <a:p>
            <a:pPr>
              <a:buFont typeface="Wingdings" pitchFamily="2" charset="2"/>
              <a:buChar char="Ø"/>
            </a:pPr>
            <a:r>
              <a:rPr lang="pl-PL" sz="4600" dirty="0" smtClean="0"/>
              <a:t>Przewodniczący poucza nas o naszych prawach – dlatego musimy je znać i od razu skorygować zasady, na jakich pracujemy; </a:t>
            </a:r>
          </a:p>
          <a:p>
            <a:pPr>
              <a:buFont typeface="Wingdings" pitchFamily="2" charset="2"/>
              <a:buChar char="Ø"/>
            </a:pPr>
            <a:r>
              <a:rPr lang="pl-PL" sz="4600" dirty="0" smtClean="0"/>
              <a:t>Przewodniczący wskazuje nam miejsce – nie musimy się godzić na to miejsce – mamy prawo wsadzać nos wszędzie (również do </a:t>
            </a:r>
            <a:r>
              <a:rPr lang="pl-PL" sz="4600" dirty="0" err="1" smtClean="0"/>
              <a:t>pomieszcze-nia</a:t>
            </a:r>
            <a:r>
              <a:rPr lang="pl-PL" sz="4600" dirty="0" smtClean="0"/>
              <a:t> dodatkowego), ale nie możemy przeglądać spisów wyborców ani dotykać kart wyborczych.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14282" y="704088"/>
            <a:ext cx="8715436" cy="1010400"/>
          </a:xfrm>
        </p:spPr>
        <p:txBody>
          <a:bodyPr>
            <a:noAutofit/>
          </a:bodyPr>
          <a:lstStyle/>
          <a:p>
            <a:pPr algn="ctr"/>
            <a:r>
              <a:rPr lang="pl-PL" sz="4000" b="1" i="1" dirty="0" smtClean="0"/>
              <a:t>MZ i OS mają prawo być obecni przy wszystkich czynnościach komisji (kodeks)</a:t>
            </a:r>
            <a:endParaRPr lang="pl-PL" sz="4000" dirty="0"/>
          </a:p>
        </p:txBody>
      </p:sp>
      <p:sp>
        <p:nvSpPr>
          <p:cNvPr id="3" name="Symbol zastępczy zawartości 2"/>
          <p:cNvSpPr>
            <a:spLocks noGrp="1"/>
          </p:cNvSpPr>
          <p:nvPr>
            <p:ph idx="1"/>
          </p:nvPr>
        </p:nvSpPr>
        <p:spPr>
          <a:xfrm>
            <a:off x="285720" y="1857364"/>
            <a:ext cx="8501122" cy="4643470"/>
          </a:xfrm>
        </p:spPr>
        <p:txBody>
          <a:bodyPr>
            <a:noAutofit/>
          </a:bodyPr>
          <a:lstStyle/>
          <a:p>
            <a:r>
              <a:rPr lang="pl-PL" sz="3400" dirty="0" smtClean="0"/>
              <a:t>Mają prawo (i obowiązek) zgłaszać na bieżąco swoje uwagi Przewodniczącemu (ale nie zwracać uwagę członkom komisji)</a:t>
            </a:r>
          </a:p>
          <a:p>
            <a:r>
              <a:rPr lang="pl-PL" sz="3400" dirty="0" smtClean="0"/>
              <a:t>Obserwować i </a:t>
            </a:r>
            <a:r>
              <a:rPr lang="pl-PL" sz="3400" b="1" u="sng" dirty="0" smtClean="0"/>
              <a:t>nagrywać</a:t>
            </a:r>
            <a:r>
              <a:rPr lang="pl-PL" sz="3400" dirty="0" smtClean="0"/>
              <a:t> czynności:</a:t>
            </a:r>
          </a:p>
          <a:p>
            <a:pPr>
              <a:buFont typeface="Wingdings" pitchFamily="2" charset="2"/>
              <a:buChar char="ü"/>
            </a:pPr>
            <a:r>
              <a:rPr lang="pl-PL" sz="3400" dirty="0" smtClean="0"/>
              <a:t>przygotowania do głosowania*;</a:t>
            </a:r>
          </a:p>
          <a:p>
            <a:pPr>
              <a:buFont typeface="Wingdings" pitchFamily="2" charset="2"/>
              <a:buChar char="ü"/>
            </a:pPr>
            <a:r>
              <a:rPr lang="pl-PL" sz="3400" dirty="0" smtClean="0"/>
              <a:t>przebiegu głosowania w godz.7:00-21:00;</a:t>
            </a:r>
          </a:p>
          <a:p>
            <a:pPr>
              <a:buFont typeface="Wingdings" pitchFamily="2" charset="2"/>
              <a:buChar char="ü"/>
            </a:pPr>
            <a:r>
              <a:rPr lang="pl-PL" sz="3400" dirty="0" smtClean="0"/>
              <a:t>ustalania wyników głosowania;</a:t>
            </a:r>
          </a:p>
          <a:p>
            <a:pPr>
              <a:buFont typeface="Wingdings" pitchFamily="2" charset="2"/>
              <a:buChar char="ü"/>
            </a:pPr>
            <a:r>
              <a:rPr lang="pl-PL" sz="3400" dirty="0" smtClean="0"/>
              <a:t>sporządzania protokołów;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724648"/>
          </a:xfrm>
        </p:spPr>
        <p:txBody>
          <a:bodyPr>
            <a:normAutofit/>
          </a:bodyPr>
          <a:lstStyle/>
          <a:p>
            <a:r>
              <a:rPr lang="pl-PL" sz="4000" b="1" i="1" dirty="0" smtClean="0"/>
              <a:t>Obserwator społeczny - uprawnienia</a:t>
            </a:r>
            <a:endParaRPr lang="pl-PL" sz="4000" b="1" i="1" dirty="0"/>
          </a:p>
        </p:txBody>
      </p:sp>
      <p:sp>
        <p:nvSpPr>
          <p:cNvPr id="3" name="Symbol zastępczy zawartości 2"/>
          <p:cNvSpPr>
            <a:spLocks noGrp="1"/>
          </p:cNvSpPr>
          <p:nvPr>
            <p:ph idx="1"/>
          </p:nvPr>
        </p:nvSpPr>
        <p:spPr>
          <a:xfrm>
            <a:off x="214282" y="1571612"/>
            <a:ext cx="8715436" cy="5000660"/>
          </a:xfrm>
        </p:spPr>
        <p:txBody>
          <a:bodyPr>
            <a:normAutofit/>
          </a:bodyPr>
          <a:lstStyle/>
          <a:p>
            <a:pPr>
              <a:buFont typeface="Wingdings" pitchFamily="2" charset="2"/>
              <a:buChar char="Ø"/>
            </a:pPr>
            <a:r>
              <a:rPr lang="pl-PL" dirty="0" smtClean="0"/>
              <a:t>Kodeks wyborczy </a:t>
            </a:r>
          </a:p>
          <a:p>
            <a:pPr>
              <a:buNone/>
            </a:pPr>
            <a:r>
              <a:rPr lang="pl-PL" dirty="0" smtClean="0"/>
              <a:t>Art. 103 c. par.2  Do obserwatorów społecznych stosuje się odpowiednio przepisy kodeksu o mężach zaufania, z wyjątkiem art. 103aa, art. 103 b par. 1 </a:t>
            </a:r>
            <a:r>
              <a:rPr lang="pl-PL" dirty="0" err="1" smtClean="0"/>
              <a:t>pkt</a:t>
            </a:r>
            <a:r>
              <a:rPr lang="pl-PL" dirty="0" smtClean="0"/>
              <a:t> 3 i 4 oraz art. 103ba (dieta, wnoszenie uwag do protokołu, przewożenie i przekazywanie protokołu do komisji wyższego </a:t>
            </a:r>
            <a:r>
              <a:rPr lang="pl-PL" dirty="0" smtClean="0"/>
              <a:t>szczebla).</a:t>
            </a:r>
          </a:p>
          <a:p>
            <a:pPr>
              <a:buNone/>
            </a:pPr>
            <a:r>
              <a:rPr lang="pl-PL" sz="800" dirty="0" smtClean="0"/>
              <a:t> </a:t>
            </a:r>
            <a:endParaRPr lang="pl-PL" sz="800" dirty="0" smtClean="0"/>
          </a:p>
          <a:p>
            <a:pPr>
              <a:buFont typeface="Wingdings" pitchFamily="2" charset="2"/>
              <a:buChar char="Ø"/>
            </a:pPr>
            <a:r>
              <a:rPr lang="pl-PL" dirty="0" smtClean="0"/>
              <a:t>Uchwała 165/2025 PKW - Wytyczne </a:t>
            </a:r>
            <a:endParaRPr lang="pl-PL" dirty="0" smtClean="0"/>
          </a:p>
          <a:p>
            <a:pPr>
              <a:buNone/>
            </a:pPr>
            <a:r>
              <a:rPr lang="pl-PL" dirty="0" smtClean="0"/>
              <a:t>18. Obserwatorzy społeczni mają takie same uprawnienia, jakie przysługują mężom zaufania, nie mogą jednak wnosić uwag do protokołu głosowania ani być obecni przy jego przewożeniu i przekazywaniu. </a:t>
            </a:r>
          </a:p>
          <a:p>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85728"/>
            <a:ext cx="8229600" cy="857256"/>
          </a:xfrm>
        </p:spPr>
        <p:txBody>
          <a:bodyPr>
            <a:normAutofit/>
          </a:bodyPr>
          <a:lstStyle/>
          <a:p>
            <a:r>
              <a:rPr lang="pl-PL" b="1" i="1" dirty="0" smtClean="0"/>
              <a:t>Kodeks wyborczy - nagrywanie</a:t>
            </a:r>
            <a:endParaRPr lang="pl-PL" b="1" i="1" dirty="0"/>
          </a:p>
        </p:txBody>
      </p:sp>
      <p:sp>
        <p:nvSpPr>
          <p:cNvPr id="3" name="Symbol zastępczy zawartości 2"/>
          <p:cNvSpPr>
            <a:spLocks noGrp="1"/>
          </p:cNvSpPr>
          <p:nvPr>
            <p:ph idx="1"/>
          </p:nvPr>
        </p:nvSpPr>
        <p:spPr>
          <a:xfrm>
            <a:off x="214282" y="1214422"/>
            <a:ext cx="8572560" cy="5357850"/>
          </a:xfrm>
        </p:spPr>
        <p:txBody>
          <a:bodyPr>
            <a:noAutofit/>
          </a:bodyPr>
          <a:lstStyle/>
          <a:p>
            <a:r>
              <a:rPr lang="pl-PL" sz="2200" dirty="0" smtClean="0"/>
              <a:t>Art. 42 par. 1. Przed rozpoczęciem głosowania obwodowa komisja wyborcza sprawdza, czy urna jest pusta, po czym zamyka się urnę wyborczą i opieczętowuje ją pieczęcią komisji (….)</a:t>
            </a:r>
          </a:p>
          <a:p>
            <a:r>
              <a:rPr lang="pl-PL" sz="2200" dirty="0" smtClean="0"/>
              <a:t>Par. 5. Od podjęcia przez obwodową komisję wyborczą czynności, o których mowa w par. 1, do podpisania protokołu, o którym mowa w art. 75 par. 1, czynności obwodowej komisji wyborczej na obszarze kraju mogą być rejestrowane przez mężów zaufania z </a:t>
            </a:r>
            <a:r>
              <a:rPr lang="pl-PL" sz="2200" dirty="0" err="1" smtClean="0"/>
              <a:t>wykorzysta-niem</a:t>
            </a:r>
            <a:r>
              <a:rPr lang="pl-PL" sz="2200" dirty="0" smtClean="0"/>
              <a:t> </a:t>
            </a:r>
            <a:r>
              <a:rPr lang="pl-PL" sz="2200" dirty="0" smtClean="0"/>
              <a:t>własnych urządzeń rejestrujących. </a:t>
            </a:r>
          </a:p>
          <a:p>
            <a:r>
              <a:rPr lang="pl-PL" sz="2200" dirty="0" smtClean="0"/>
              <a:t>Par. 6 Materiały zawierające zarejestrowany przebieg czynności, o których mowa w par. 5 – na wniosek męża zaufania, rejestrującego te czynności, mogą zostać zakwalifikowane jako dokumenty z wyborów (…).</a:t>
            </a:r>
          </a:p>
          <a:p>
            <a:r>
              <a:rPr lang="pl-PL" sz="2200" dirty="0" smtClean="0"/>
              <a:t>Art. 75 par. 1. Obwodowa komisja wyborcza sporządza, w dwóch egzemplarzach, protokół głosowania w obwodzie właściwy dla przeprowadzonych wyborów. </a:t>
            </a:r>
          </a:p>
          <a:p>
            <a:endParaRPr lang="pl-PL"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571480"/>
            <a:ext cx="8229600" cy="714380"/>
          </a:xfrm>
        </p:spPr>
        <p:txBody>
          <a:bodyPr>
            <a:normAutofit/>
          </a:bodyPr>
          <a:lstStyle/>
          <a:p>
            <a:r>
              <a:rPr lang="pl-PL" sz="4000" b="1" i="1" dirty="0" smtClean="0"/>
              <a:t>Nagrywanie - Uchwała 165/2025 PKW </a:t>
            </a:r>
            <a:endParaRPr lang="pl-PL" sz="4000" b="1" i="1" dirty="0"/>
          </a:p>
        </p:txBody>
      </p:sp>
      <p:pic>
        <p:nvPicPr>
          <p:cNvPr id="4" name="Symbol zastępczy zawartości 3"/>
          <p:cNvPicPr>
            <a:picLocks noGrp="1"/>
          </p:cNvPicPr>
          <p:nvPr>
            <p:ph idx="1"/>
          </p:nvPr>
        </p:nvPicPr>
        <p:blipFill>
          <a:blip r:embed="rId2"/>
          <a:srcRect/>
          <a:stretch>
            <a:fillRect/>
          </a:stretch>
        </p:blipFill>
        <p:spPr bwMode="auto">
          <a:xfrm>
            <a:off x="428596" y="1428736"/>
            <a:ext cx="8229600" cy="5105734"/>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pływ">
  <a:themeElements>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zepły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rzepły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4607</TotalTime>
  <Words>3168</Words>
  <Application>Microsoft Office PowerPoint</Application>
  <PresentationFormat>Pokaz na ekranie (4:3)</PresentationFormat>
  <Paragraphs>212</Paragraphs>
  <Slides>47</Slides>
  <Notes>10</Notes>
  <HiddenSlides>0</HiddenSlides>
  <MMClips>0</MMClips>
  <ScaleCrop>false</ScaleCrop>
  <HeadingPairs>
    <vt:vector size="4" baseType="variant">
      <vt:variant>
        <vt:lpstr>Motyw</vt:lpstr>
      </vt:variant>
      <vt:variant>
        <vt:i4>1</vt:i4>
      </vt:variant>
      <vt:variant>
        <vt:lpstr>Tytuły slajdów</vt:lpstr>
      </vt:variant>
      <vt:variant>
        <vt:i4>47</vt:i4>
      </vt:variant>
    </vt:vector>
  </HeadingPairs>
  <TitlesOfParts>
    <vt:vector size="48" baseType="lpstr">
      <vt:lpstr>Przepływ</vt:lpstr>
      <vt:lpstr>Mąż Zaufania  Obserwator Społeczny </vt:lpstr>
      <vt:lpstr>Kto może być mężem zaufania i obserwatorem społecznym </vt:lpstr>
      <vt:lpstr>Zasady i ograniczenia</vt:lpstr>
      <vt:lpstr>Mąż Zaufania i Obserwator Społeczny </vt:lpstr>
      <vt:lpstr>Od razu określamy swoje prawa </vt:lpstr>
      <vt:lpstr>MZ i OS mają prawo być obecni przy wszystkich czynnościach komisji (kodeks)</vt:lpstr>
      <vt:lpstr>Obserwator społeczny - uprawnienia</vt:lpstr>
      <vt:lpstr>Kodeks wyborczy - nagrywanie</vt:lpstr>
      <vt:lpstr>Nagrywanie - Uchwała 165/2025 PKW </vt:lpstr>
      <vt:lpstr>Kodeks wyborczy Przepisy karne </vt:lpstr>
      <vt:lpstr>Mężowi Zaufania i Obserwatorowi Społecznemu nie wolno </vt:lpstr>
      <vt:lpstr>Idąc na dyżur do komisji mamy:</vt:lpstr>
      <vt:lpstr>Przygotowanie gruntu przez  fałszerzy</vt:lpstr>
      <vt:lpstr>Sposoby działania fałszerzy </vt:lpstr>
      <vt:lpstr>Sposoby działania MZ i OS </vt:lpstr>
      <vt:lpstr>W sobotę sprawdzamy czy:</vt:lpstr>
      <vt:lpstr>Niedziela godz. 5.30 lub 6.00</vt:lpstr>
      <vt:lpstr>Przed 7.00 w niedzielę komisja</vt:lpstr>
      <vt:lpstr>Na co zwracamy szczególną uwagę </vt:lpstr>
      <vt:lpstr> Na co zwracamy szczególną uwagę </vt:lpstr>
      <vt:lpstr>Jeśli widzimy fałszerstwo </vt:lpstr>
      <vt:lpstr>21:00 zakończenie głosowania</vt:lpstr>
      <vt:lpstr>Co mówi Uchwała 165/2025 </vt:lpstr>
      <vt:lpstr>Po zamknięciu lokalu wyborczego: </vt:lpstr>
      <vt:lpstr>Po zaklejeniu wlotu urny komisja</vt:lpstr>
      <vt:lpstr>Przygotowanie do liczenia</vt:lpstr>
      <vt:lpstr>Rozpoczęcie liczenia głosów – sposób zalecany </vt:lpstr>
      <vt:lpstr>Art. 71 par. 1b kodeksu </vt:lpstr>
      <vt:lpstr>Po rozsegregowaniu kart </vt:lpstr>
      <vt:lpstr>Jeśli jednak karty segregowane są przez każdego indywidualnie (osoby pojedyncze choć przy jednym stole) </vt:lpstr>
      <vt:lpstr>Po zsumowaniu wszystkich kart </vt:lpstr>
      <vt:lpstr>Sporządzanie protokołu</vt:lpstr>
      <vt:lpstr>Po wydrukowaniu protokołu</vt:lpstr>
      <vt:lpstr>Kiedy występują zagrożenia? </vt:lpstr>
      <vt:lpstr>Po przyjęciu protokołu przez Komisarza Wyborczego </vt:lpstr>
      <vt:lpstr>Przewożenie protokołów, kart, spisów i materiałów </vt:lpstr>
      <vt:lpstr>Przekazywanie zarejestrowanego materiału wg Wytycznych </vt:lpstr>
      <vt:lpstr>Prawo do dni wolnych dla członków komisji wyborczej i mężów zaufania</vt:lpstr>
      <vt:lpstr>Jeśli uda nam się zapobiec choćby tylko jednemu bezeceństwu to już będzie sukces </vt:lpstr>
      <vt:lpstr>BHP – bardzo uważaj na siebie</vt:lpstr>
      <vt:lpstr>Co zapewnia koordynator RKW </vt:lpstr>
      <vt:lpstr>Sprawdzanie nr zaświadczenia: testnr.org  Nieaktualne. Będzie poprawione! </vt:lpstr>
      <vt:lpstr>Kodeks wyborczy Przepisy karne </vt:lpstr>
      <vt:lpstr>Dziękuję za uwagę!</vt:lpstr>
      <vt:lpstr>Stwierdzenie tożsamości wyborcy</vt:lpstr>
      <vt:lpstr>Stwierdzenie tożsamości wyborcy</vt:lpstr>
      <vt:lpstr>Nie rekomendujemy uznawania aplikacji mObywatel i innych „dokumentów”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Mąż Zaufania  Obserwator Społeczny</dc:title>
  <dc:creator>Acer</dc:creator>
  <cp:lastModifiedBy>Acer</cp:lastModifiedBy>
  <cp:revision>39</cp:revision>
  <dcterms:created xsi:type="dcterms:W3CDTF">2025-05-02T12:24:04Z</dcterms:created>
  <dcterms:modified xsi:type="dcterms:W3CDTF">2025-05-29T04:55:19Z</dcterms:modified>
</cp:coreProperties>
</file>