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5"/>
  </p:notesMasterIdLst>
  <p:sldIdLst>
    <p:sldId id="256" r:id="rId2"/>
    <p:sldId id="257" r:id="rId3"/>
    <p:sldId id="317" r:id="rId4"/>
    <p:sldId id="315" r:id="rId5"/>
    <p:sldId id="268" r:id="rId6"/>
    <p:sldId id="294" r:id="rId7"/>
    <p:sldId id="302" r:id="rId8"/>
    <p:sldId id="289" r:id="rId9"/>
    <p:sldId id="290" r:id="rId10"/>
    <p:sldId id="303" r:id="rId11"/>
    <p:sldId id="301" r:id="rId12"/>
    <p:sldId id="305" r:id="rId13"/>
    <p:sldId id="293" r:id="rId14"/>
    <p:sldId id="291" r:id="rId15"/>
    <p:sldId id="292" r:id="rId16"/>
    <p:sldId id="322" r:id="rId17"/>
    <p:sldId id="326" r:id="rId18"/>
    <p:sldId id="316" r:id="rId19"/>
    <p:sldId id="324" r:id="rId20"/>
    <p:sldId id="323" r:id="rId21"/>
    <p:sldId id="259" r:id="rId22"/>
    <p:sldId id="258" r:id="rId23"/>
    <p:sldId id="260" r:id="rId24"/>
    <p:sldId id="296" r:id="rId25"/>
    <p:sldId id="297" r:id="rId26"/>
    <p:sldId id="261" r:id="rId27"/>
    <p:sldId id="314" r:id="rId28"/>
    <p:sldId id="286" r:id="rId29"/>
    <p:sldId id="262" r:id="rId30"/>
    <p:sldId id="287" r:id="rId31"/>
    <p:sldId id="288" r:id="rId32"/>
    <p:sldId id="264" r:id="rId33"/>
    <p:sldId id="266" r:id="rId34"/>
    <p:sldId id="265" r:id="rId35"/>
    <p:sldId id="298" r:id="rId36"/>
    <p:sldId id="269" r:id="rId37"/>
    <p:sldId id="270" r:id="rId38"/>
    <p:sldId id="285" r:id="rId39"/>
    <p:sldId id="267" r:id="rId40"/>
    <p:sldId id="271" r:id="rId41"/>
    <p:sldId id="327" r:id="rId42"/>
    <p:sldId id="272" r:id="rId43"/>
    <p:sldId id="328" r:id="rId44"/>
    <p:sldId id="273" r:id="rId45"/>
    <p:sldId id="274" r:id="rId46"/>
    <p:sldId id="275" r:id="rId47"/>
    <p:sldId id="299" r:id="rId48"/>
    <p:sldId id="277" r:id="rId49"/>
    <p:sldId id="278" r:id="rId50"/>
    <p:sldId id="281" r:id="rId51"/>
    <p:sldId id="280" r:id="rId52"/>
    <p:sldId id="300" r:id="rId53"/>
    <p:sldId id="282" r:id="rId54"/>
    <p:sldId id="284" r:id="rId55"/>
    <p:sldId id="283" r:id="rId56"/>
    <p:sldId id="306" r:id="rId57"/>
    <p:sldId id="310" r:id="rId58"/>
    <p:sldId id="307" r:id="rId59"/>
    <p:sldId id="308" r:id="rId60"/>
    <p:sldId id="312" r:id="rId61"/>
    <p:sldId id="313" r:id="rId62"/>
    <p:sldId id="318" r:id="rId63"/>
    <p:sldId id="319" r:id="rId6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F6E47A-CD09-4CE4-B8FF-46A79D463354}" type="datetimeFigureOut">
              <a:rPr lang="pl-PL" smtClean="0"/>
              <a:pPr/>
              <a:t>2025-05-09</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784CB4-E97C-4455-A0C2-79036B29F010}"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Osoby zwerbowane przez wiarygodne komitety wcale nie muszą być wiarygodne. Z osobą zaufaną umówmy się na role – kto jest lwem, a kto owieczką</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Obwody: Zasięgi terytorialne obwodów publikowane są na obwieszczeniach oraz w wyszukiwarkach</a:t>
            </a:r>
            <a:r>
              <a:rPr lang="pl-PL" baseline="0" dirty="0" smtClean="0"/>
              <a:t> obwodów na stronie </a:t>
            </a:r>
            <a:r>
              <a:rPr lang="pl-PL" baseline="0" dirty="0" err="1" smtClean="0"/>
              <a:t>wybory.gov.pl</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21</a:t>
            </a:fld>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Na pierwszym zebraniu obwąchujemy się – oceniamy innych członków</a:t>
            </a:r>
            <a:r>
              <a:rPr lang="pl-PL" baseline="0" dirty="0" smtClean="0"/>
              <a:t> komisji, intuicyjnie oceniamy ich uczciwość. Przed zebraniem powinniśmy już wiedzieć kto z nas został zgłoszony przez jaki komitet (tę informację uzyskujemy samodzielnie ze strony dzielnicy lub od koordynatora) Opóźnianie może wskazywać, że część komisji ma już umówionego przewodniczącego, który się spóźnia.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22</a:t>
            </a:fld>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Harmonogram w niedzielę </a:t>
            </a:r>
            <a:r>
              <a:rPr lang="pl-PL" sz="1200" dirty="0" smtClean="0"/>
              <a:t>– najlepiej jeśli wymiana jest płynna.</a:t>
            </a:r>
            <a:r>
              <a:rPr lang="pl-PL" dirty="0" smtClean="0"/>
              <a:t> Mamy obserwatorów na kilka komisji, spodziewamy się Waszej inicjatywy – łatwiej zwerbować kogoś na</a:t>
            </a:r>
            <a:r>
              <a:rPr lang="pl-PL" baseline="0" dirty="0" smtClean="0"/>
              <a:t> 4 godziny niż na całą dobę</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23</a:t>
            </a:fld>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24</a:t>
            </a:fld>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Numery telefonów i adresy mailowe koordynatora już macie zapisane.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26</a:t>
            </a:fld>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Musi być dosyć krzeseł dla członków komisji i wyborców,</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28</a:t>
            </a:fld>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Dobrze byłoby przynieść dodatkowy papier pakowy. Plomby na drzwi – pasek papieru z podpisami członków komisji i pieczęcią komisji oklejony przezroczystą taśmą klejącą</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29</a:t>
            </a:fld>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Kodeks Wyborczy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30</a:t>
            </a:fld>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200" dirty="0" smtClean="0"/>
              <a:t>W siedzibie komisji (wewnątrz i na zewnątrz) nie mogą być umieszczone hasła, napisy lub ulotki oraz inne materiały agitacyjne. </a:t>
            </a:r>
          </a:p>
          <a:p>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31</a:t>
            </a:fld>
            <a:endParaRPr lang="pl-P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Paskowate plomby mają numery, które wpisujemy do protokołu. Zaklejony wlot pieczętujemy pieczęcią oraz podpisami wszystkich obecnych członków komisji. Tylko Mąż Zaufania może nagrywać wszystkie czynności przed głosowaniem i po jego zakończeniu.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32</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a:t>
            </a:fld>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sz="1200" dirty="0" smtClean="0"/>
              <a:t>czy nie ma żadnych podpisów</a:t>
            </a:r>
            <a:r>
              <a:rPr lang="pl-PL" sz="1200" i="1" dirty="0" smtClean="0"/>
              <a:t>.  Wszystkie czynności komisja wykonuje w składzie min. 50% swojego składu (kodeks wyborczy)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33</a:t>
            </a:fld>
            <a:endParaRPr lang="pl-P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Fałszerze bardzo się przed tym liczeniem bronią, bo często dorzucają karty już na stertę kart posegregowanych (jeśli sposób liczenia był niezgodny z zaleceniami)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34</a:t>
            </a:fld>
            <a:endParaRPr lang="pl-P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sz="1200" i="1" dirty="0" smtClean="0"/>
              <a:t>jeśli przewodniczący  nam zabroni, to pytamy dyskretnie przy okazji wydawania kart wyborczych</a:t>
            </a:r>
            <a:r>
              <a:rPr lang="pl-PL" sz="1200" dirty="0" smtClean="0"/>
              <a:t>;</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35</a:t>
            </a:fld>
            <a:endParaRPr lang="pl-P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36</a:t>
            </a:fld>
            <a:endParaRPr lang="pl-P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Jeśli w komisji jest klika fałszująca</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39</a:t>
            </a:fld>
            <a:endParaRPr lang="pl-P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Głosowanie odbywa się bez przerwy od godz. 7.00 do godz. 21.00</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40</a:t>
            </a:fld>
            <a:endParaRPr lang="pl-P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Chodzi o to, aby uniemożliwić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42</a:t>
            </a:fld>
            <a:endParaRPr lang="pl-P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 Niestety ten obowiązek zniknął z przepisów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49</a:t>
            </a:fld>
            <a:endParaRPr lang="pl-P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b="1" dirty="0" smtClean="0"/>
              <a:t>Uwagi członków komisji i Mężów </a:t>
            </a:r>
            <a:r>
              <a:rPr lang="pl-PL" sz="1200" b="1" dirty="0" smtClean="0"/>
              <a:t>Zaufania</a:t>
            </a:r>
            <a:r>
              <a:rPr lang="pl-PL" dirty="0" smtClean="0"/>
              <a:t> (mogą być na dodatkowych kartkach – dopuszczalne są nawet długie elaboraty)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50</a:t>
            </a:fld>
            <a:endParaRPr lang="pl-P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51</a:t>
            </a:fld>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13 nazwisk kandydatów alfabetycznie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6</a:t>
            </a:fld>
            <a:endParaRPr lang="pl-P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Pamiętać o uwagach do protokołu.</a:t>
            </a:r>
            <a:r>
              <a:rPr lang="pl-PL" baseline="0" dirty="0" smtClean="0"/>
              <a:t> Jeśli wszystko się zgadza składamy podpisy na końcu i parafki na każdej stronie. Przewodniczący nie zapomina o postawieniu pieczęci OKW pod podpisami. Wywieszamy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53</a:t>
            </a:fld>
            <a:endParaRPr lang="pl-P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55</a:t>
            </a:fld>
            <a:endParaRPr lang="pl-P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smtClean="0"/>
              <a:t>. Obserwator może zgłosić gotowość do tego, ale przewodniczący nie musi się zgodzić. </a:t>
            </a:r>
            <a:r>
              <a:rPr lang="pl-PL" sz="1200" dirty="0" smtClean="0"/>
              <a:t>Obserwator Społeczny ma wszystkie prawa  MZ oprócz tych dwóch oraz prawa do diety i dni wolnych  (kodeks wyborczy);</a:t>
            </a:r>
          </a:p>
          <a:p>
            <a:pPr marL="0" marR="0" indent="0" algn="l" defTabSz="914400" rtl="0" eaLnBrk="1" fontAlgn="auto" latinLnBrk="0" hangingPunct="1">
              <a:lnSpc>
                <a:spcPct val="100000"/>
              </a:lnSpc>
              <a:spcBef>
                <a:spcPts val="0"/>
              </a:spcBef>
              <a:spcAft>
                <a:spcPts val="0"/>
              </a:spcAft>
              <a:buClrTx/>
              <a:buSzTx/>
              <a:buFontTx/>
              <a:buNone/>
              <a:tabLst/>
              <a:defRPr/>
            </a:pPr>
            <a:endParaRPr lang="pl-PL" dirty="0" smtClean="0"/>
          </a:p>
          <a:p>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59</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sz="1200" dirty="0" smtClean="0"/>
              <a:t>– dostawienie drugiego X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9</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Czy wiecie co jest potrzebne do wpisania się do spisu dodatkowego?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13</a:t>
            </a:fld>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można porównać wyborców dopisanych w sąsiednich komisjach; </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14</a:t>
            </a:fld>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Dokument może być nawet już nieważny tak mówią Wytyczne PKW</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15</a:t>
            </a:fld>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Nie zapewniono terminala do skanowania kodów QR. Bardzo łatwo podrobić aplikację</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18</a:t>
            </a:fld>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W razie braku możliwości weryfikacji wyborcy nie jest dopuszczalne wydanie karty do głosowania  (Uchwała 189/2025 z 8 maja 2025)</a:t>
            </a:r>
            <a:endParaRPr lang="pl-PL" dirty="0"/>
          </a:p>
        </p:txBody>
      </p:sp>
      <p:sp>
        <p:nvSpPr>
          <p:cNvPr id="4" name="Symbol zastępczy numeru slajdu 3"/>
          <p:cNvSpPr>
            <a:spLocks noGrp="1"/>
          </p:cNvSpPr>
          <p:nvPr>
            <p:ph type="sldNum" sz="quarter" idx="10"/>
          </p:nvPr>
        </p:nvSpPr>
        <p:spPr/>
        <p:txBody>
          <a:bodyPr/>
          <a:lstStyle/>
          <a:p>
            <a:fld id="{5F784CB4-E97C-4455-A0C2-79036B29F010}" type="slidenum">
              <a:rPr lang="pl-PL" smtClean="0"/>
              <a:pPr/>
              <a:t>19</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8" name="Symbol zastępczy daty 27"/>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17" name="Symbol zastępczy stopki 16"/>
          <p:cNvSpPr>
            <a:spLocks noGrp="1"/>
          </p:cNvSpPr>
          <p:nvPr>
            <p:ph type="ftr" sz="quarter" idx="11"/>
          </p:nvPr>
        </p:nvSpPr>
        <p:spPr/>
        <p:txBody>
          <a:bodyPr/>
          <a:lstStyle>
            <a:extLst/>
          </a:lstStyle>
          <a:p>
            <a:endParaRPr lang="pl-PL"/>
          </a:p>
        </p:txBody>
      </p:sp>
      <p:sp>
        <p:nvSpPr>
          <p:cNvPr id="29" name="Symbol zastępczy numeru slajdu 28"/>
          <p:cNvSpPr>
            <a:spLocks noGrp="1"/>
          </p:cNvSpPr>
          <p:nvPr>
            <p:ph type="sldNum" sz="quarter" idx="12"/>
          </p:nvPr>
        </p:nvSpPr>
        <p:spPr/>
        <p:txBody>
          <a:bodyPr/>
          <a:lstStyle>
            <a:extLst/>
          </a:lstStyle>
          <a:p>
            <a:fld id="{32EF502F-3C37-447F-B21F-BB2D0A4A9E7A}" type="slidenum">
              <a:rPr lang="pl-PL" smtClean="0"/>
              <a:pPr/>
              <a:t>‹#›</a:t>
            </a:fld>
            <a:endParaRPr lang="pl-PL"/>
          </a:p>
        </p:txBody>
      </p:sp>
      <p:sp>
        <p:nvSpPr>
          <p:cNvPr id="32" name="Prostokąt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Prostokąt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Prostokąt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Prostokąt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Prostokąt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ytuł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pl-PL" smtClean="0"/>
              <a:t>Kliknij, aby edytować styl</a:t>
            </a:r>
            <a:endParaRPr kumimoji="0" lang="en-US"/>
          </a:p>
        </p:txBody>
      </p:sp>
      <p:sp>
        <p:nvSpPr>
          <p:cNvPr id="9" name="Podtytuł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56" name="Prostokąt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Prostokąt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Prostokąt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Prostokąt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9"/>
            <a:ext cx="1981200" cy="5851525"/>
          </a:xfrm>
        </p:spPr>
        <p:txBody>
          <a:bodyPr vert="eaVert" anchor="ct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609600" y="274639"/>
            <a:ext cx="5867400" cy="5851525"/>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14" name="Dowolny kształt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Dowolny kształt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Dowolny kształt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Dowolny kształt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Dowolny kształt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Dowolny kształt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Dowolny kształt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Dowolny kształt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Dowolny kształt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Dowolny kształt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Dowolny kształt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Dowolny kształt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Dowolny kształt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Dowolny kształt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Dowolny kształt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Symbol zastępczy tekstu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32EF502F-3C37-447F-B21F-BB2D0A4A9E7A}" type="slidenum">
              <a:rPr lang="pl-PL" smtClean="0"/>
              <a:pPr/>
              <a:t>‹#›</a:t>
            </a:fld>
            <a:endParaRPr lang="pl-PL"/>
          </a:p>
        </p:txBody>
      </p:sp>
      <p:sp>
        <p:nvSpPr>
          <p:cNvPr id="7" name="Prostokąt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pl-PL" smtClean="0"/>
              <a:t>Kliknij, aby edytować styl</a:t>
            </a:r>
            <a:endParaRPr kumimoji="0" lang="en-US"/>
          </a:p>
        </p:txBody>
      </p:sp>
      <p:sp>
        <p:nvSpPr>
          <p:cNvPr id="8" name="Prostokąt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Prostokąt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Prostokąt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ostokąt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Prostokąt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512064"/>
            <a:ext cx="8229600" cy="91440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5" name="Prostokąt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504824" y="512064"/>
            <a:ext cx="7772400" cy="914400"/>
          </a:xfrm>
        </p:spPr>
        <p:txBody>
          <a:bodyPr anchor="t"/>
          <a:lstStyle>
            <a:lvl1pPr>
              <a:defRPr sz="4000"/>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32EF502F-3C37-447F-B21F-BB2D0A4A9E7A}" type="slidenum">
              <a:rPr lang="pl-PL" smtClean="0"/>
              <a:pPr/>
              <a:t>‹#›</a:t>
            </a:fld>
            <a:endParaRPr lang="pl-PL"/>
          </a:p>
        </p:txBody>
      </p:sp>
      <p:sp>
        <p:nvSpPr>
          <p:cNvPr id="16" name="Prostokąt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Prostokąt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Prostokąt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Prostokąt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Prostokąt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Prostokąt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Prostokąt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Prostokąt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Prostokąt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914400" y="512064"/>
            <a:ext cx="7772400" cy="914400"/>
          </a:xfrm>
        </p:spPr>
        <p:txBody>
          <a:bodyPr/>
          <a:lstStyle>
            <a:lvl1pPr>
              <a:defRPr sz="4000" cap="none" baseline="0"/>
            </a:lvl1pPr>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273050"/>
            <a:ext cx="8229600" cy="1162050"/>
          </a:xfrm>
        </p:spPr>
        <p:txBody>
          <a:bodyPr anchor="ctr"/>
          <a:lstStyle>
            <a:lvl1pPr algn="l">
              <a:buNone/>
              <a:defRPr sz="3600" b="0"/>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9B676D85-18CA-4D7A-943A-E5CD6922B27D}" type="datetimeFigureOut">
              <a:rPr lang="pl-PL" smtClean="0"/>
              <a:pPr/>
              <a:t>2025-05-09</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32EF502F-3C37-447F-B21F-BB2D0A4A9E7A}"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8" name="Prostokąt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Łącznik prosty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upa 9"/>
          <p:cNvGrpSpPr/>
          <p:nvPr/>
        </p:nvGrpSpPr>
        <p:grpSpPr>
          <a:xfrm rot="5400000">
            <a:off x="8514581" y="1219200"/>
            <a:ext cx="132763" cy="128466"/>
            <a:chOff x="6668087" y="1297746"/>
            <a:chExt cx="161840" cy="156602"/>
          </a:xfrm>
        </p:grpSpPr>
        <p:cxnSp>
          <p:nvCxnSpPr>
            <p:cNvPr id="15" name="Łącznik prosty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Łącznik prosty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Łącznik prosty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ytuł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pl-PL" smtClean="0"/>
              <a:t>Kliknij, aby edytować styl</a:t>
            </a:r>
            <a:endParaRPr kumimoji="0" lang="en-US"/>
          </a:p>
        </p:txBody>
      </p:sp>
      <p:sp>
        <p:nvSpPr>
          <p:cNvPr id="3" name="Symbol zastępczy obrazu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pl-PL" smtClean="0"/>
              <a:t>Kliknij ikonę, aby dodać obraz</a:t>
            </a:r>
            <a:endParaRPr kumimoji="0" lang="en-US"/>
          </a:p>
        </p:txBody>
      </p:sp>
      <p:sp>
        <p:nvSpPr>
          <p:cNvPr id="4" name="Symbol zastępczy tekstu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grpSp>
        <p:nvGrpSpPr>
          <p:cNvPr id="14" name="Grupa 13"/>
          <p:cNvGrpSpPr/>
          <p:nvPr/>
        </p:nvGrpSpPr>
        <p:grpSpPr>
          <a:xfrm rot="5400000">
            <a:off x="8666981" y="1371600"/>
            <a:ext cx="132763" cy="128466"/>
            <a:chOff x="6668087" y="1297746"/>
            <a:chExt cx="161840" cy="156602"/>
          </a:xfrm>
        </p:grpSpPr>
        <p:cxnSp>
          <p:nvCxnSpPr>
            <p:cNvPr id="11" name="Łącznik prosty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Łącznik prosty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Łącznik prosty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upa 17"/>
          <p:cNvGrpSpPr/>
          <p:nvPr/>
        </p:nvGrpSpPr>
        <p:grpSpPr>
          <a:xfrm rot="5400000">
            <a:off x="8320088" y="1474763"/>
            <a:ext cx="132763" cy="128466"/>
            <a:chOff x="6668087" y="1297746"/>
            <a:chExt cx="161840" cy="156602"/>
          </a:xfrm>
        </p:grpSpPr>
        <p:cxnSp>
          <p:nvCxnSpPr>
            <p:cNvPr id="19" name="Łącznik prosty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Łącznik prosty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Łącznik prosty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Symbol zastępczy daty 4"/>
          <p:cNvSpPr>
            <a:spLocks noGrp="1"/>
          </p:cNvSpPr>
          <p:nvPr>
            <p:ph type="dt" sz="half" idx="10"/>
          </p:nvPr>
        </p:nvSpPr>
        <p:spPr>
          <a:xfrm>
            <a:off x="6477000" y="55499"/>
            <a:ext cx="2133600" cy="365125"/>
          </a:xfrm>
        </p:spPr>
        <p:txBody>
          <a:bodyPr/>
          <a:lstStyle>
            <a:extLst/>
          </a:lstStyle>
          <a:p>
            <a:fld id="{9B676D85-18CA-4D7A-943A-E5CD6922B27D}" type="datetimeFigureOut">
              <a:rPr lang="pl-PL" smtClean="0"/>
              <a:pPr/>
              <a:t>2025-05-09</a:t>
            </a:fld>
            <a:endParaRPr lang="pl-PL"/>
          </a:p>
        </p:txBody>
      </p:sp>
      <p:sp>
        <p:nvSpPr>
          <p:cNvPr id="6" name="Symbol zastępczy stopki 5"/>
          <p:cNvSpPr>
            <a:spLocks noGrp="1"/>
          </p:cNvSpPr>
          <p:nvPr>
            <p:ph type="ftr" sz="quarter" idx="11"/>
          </p:nvPr>
        </p:nvSpPr>
        <p:spPr>
          <a:xfrm>
            <a:off x="914400" y="55499"/>
            <a:ext cx="5562600" cy="365125"/>
          </a:xfrm>
        </p:spPr>
        <p:txBody>
          <a:bodyPr/>
          <a:lstStyle>
            <a:extLst/>
          </a:lstStyle>
          <a:p>
            <a:endParaRPr lang="pl-PL"/>
          </a:p>
        </p:txBody>
      </p:sp>
      <p:sp>
        <p:nvSpPr>
          <p:cNvPr id="7" name="Symbol zastępczy numeru slajdu 6"/>
          <p:cNvSpPr>
            <a:spLocks noGrp="1"/>
          </p:cNvSpPr>
          <p:nvPr>
            <p:ph type="sldNum" sz="quarter" idx="12"/>
          </p:nvPr>
        </p:nvSpPr>
        <p:spPr>
          <a:xfrm>
            <a:off x="8610600" y="55499"/>
            <a:ext cx="457200" cy="365125"/>
          </a:xfrm>
        </p:spPr>
        <p:txBody>
          <a:bodyPr/>
          <a:lstStyle>
            <a:extLst/>
          </a:lstStyle>
          <a:p>
            <a:fld id="{32EF502F-3C37-447F-B21F-BB2D0A4A9E7A}"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rostokąt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Prostokąt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Prostokąt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stokąt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ostokąt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Prostokąt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Prostokąt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Prostokąt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Prostokąt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Symbol zastępczy tytułu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pl-PL" smtClean="0"/>
              <a:t>Kliknij, aby edytować styl</a:t>
            </a:r>
            <a:endParaRPr kumimoji="0" lang="en-US"/>
          </a:p>
        </p:txBody>
      </p:sp>
      <p:sp>
        <p:nvSpPr>
          <p:cNvPr id="13" name="Symbol zastępczy tekstu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B676D85-18CA-4D7A-943A-E5CD6922B27D}" type="datetimeFigureOut">
              <a:rPr lang="pl-PL" smtClean="0"/>
              <a:pPr/>
              <a:t>2025-05-09</a:t>
            </a:fld>
            <a:endParaRPr lang="pl-PL"/>
          </a:p>
        </p:txBody>
      </p:sp>
      <p:sp>
        <p:nvSpPr>
          <p:cNvPr id="3" name="Symbol zastępczy stopki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pl-PL"/>
          </a:p>
        </p:txBody>
      </p:sp>
      <p:sp>
        <p:nvSpPr>
          <p:cNvPr id="23" name="Symbol zastępczy numeru slajdu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2EF502F-3C37-447F-B21F-BB2D0A4A9E7A}"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Wybory prezydenckie 2025</a:t>
            </a:r>
            <a:endParaRPr lang="pl-PL" dirty="0"/>
          </a:p>
        </p:txBody>
      </p:sp>
      <p:sp>
        <p:nvSpPr>
          <p:cNvPr id="3" name="Podtytuł 2"/>
          <p:cNvSpPr>
            <a:spLocks noGrp="1"/>
          </p:cNvSpPr>
          <p:nvPr>
            <p:ph type="subTitle" idx="1"/>
          </p:nvPr>
        </p:nvSpPr>
        <p:spPr/>
        <p:txBody>
          <a:bodyPr>
            <a:normAutofit/>
          </a:bodyPr>
          <a:lstStyle/>
          <a:p>
            <a:r>
              <a:rPr lang="pl-PL" sz="4400" dirty="0" smtClean="0"/>
              <a:t>Szkolenie dla nowicjuszy </a:t>
            </a:r>
            <a:endParaRPr lang="pl-PL"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381125" y="852488"/>
            <a:ext cx="6381750" cy="5153025"/>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4400" b="1" i="1" dirty="0" smtClean="0"/>
              <a:t>Wyborcy stali </a:t>
            </a:r>
            <a:endParaRPr lang="pl-PL" sz="4400" b="1" i="1" dirty="0"/>
          </a:p>
        </p:txBody>
      </p:sp>
      <p:sp>
        <p:nvSpPr>
          <p:cNvPr id="3" name="Symbol zastępczy zawartości 2"/>
          <p:cNvSpPr>
            <a:spLocks noGrp="1"/>
          </p:cNvSpPr>
          <p:nvPr>
            <p:ph idx="1"/>
          </p:nvPr>
        </p:nvSpPr>
        <p:spPr>
          <a:xfrm>
            <a:off x="914400" y="1500174"/>
            <a:ext cx="7772400" cy="4855386"/>
          </a:xfrm>
        </p:spPr>
        <p:txBody>
          <a:bodyPr>
            <a:normAutofit lnSpcReduction="10000"/>
          </a:bodyPr>
          <a:lstStyle/>
          <a:p>
            <a:r>
              <a:rPr lang="pl-PL" sz="3600" dirty="0" smtClean="0"/>
              <a:t>Wpisani wg adresu wyborcy  ujęci w spisie na podstawie  miejsca stałego zameldowania  lub  wpisu  w Centralnym Rejestrze Wyborców; </a:t>
            </a:r>
          </a:p>
          <a:p>
            <a:r>
              <a:rPr lang="pl-PL" sz="3600" dirty="0" smtClean="0"/>
              <a:t>Granice obwodu  wyznaczone są : (https://bip.warszawa.pl/web/biuro-administracji-i-spraw-obywatelskich); </a:t>
            </a:r>
          </a:p>
          <a:p>
            <a:r>
              <a:rPr lang="pl-PL" sz="3600" b="1" dirty="0" smtClean="0"/>
              <a:t>Sprawdzamy dla wyborców  czy nie wpisano </a:t>
            </a:r>
            <a:r>
              <a:rPr lang="pl-PL" sz="3600" b="1" dirty="0" smtClean="0"/>
              <a:t> zmarłych  w  ich  </a:t>
            </a:r>
            <a:r>
              <a:rPr lang="pl-PL" sz="3600" b="1" dirty="0" smtClean="0"/>
              <a:t>domach </a:t>
            </a:r>
          </a:p>
          <a:p>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Co sprawdzamy w spis</a:t>
            </a:r>
            <a:r>
              <a:rPr lang="pl-PL" b="1" dirty="0" smtClean="0"/>
              <a:t>ie </a:t>
            </a:r>
            <a:endParaRPr lang="pl-PL" b="1" dirty="0"/>
          </a:p>
        </p:txBody>
      </p:sp>
      <p:sp>
        <p:nvSpPr>
          <p:cNvPr id="3" name="Symbol zastępczy zawartości 2"/>
          <p:cNvSpPr>
            <a:spLocks noGrp="1"/>
          </p:cNvSpPr>
          <p:nvPr>
            <p:ph idx="1"/>
          </p:nvPr>
        </p:nvSpPr>
        <p:spPr>
          <a:xfrm>
            <a:off x="642910" y="1783560"/>
            <a:ext cx="8143932" cy="4572000"/>
          </a:xfrm>
        </p:spPr>
        <p:txBody>
          <a:bodyPr>
            <a:noAutofit/>
          </a:bodyPr>
          <a:lstStyle/>
          <a:p>
            <a:r>
              <a:rPr lang="pl-PL" sz="3600" dirty="0" smtClean="0"/>
              <a:t>Czy spis rzeczywiście dotyczy naszego obwodu i obejmuje wszystkie adresy; </a:t>
            </a:r>
          </a:p>
          <a:p>
            <a:r>
              <a:rPr lang="pl-PL" sz="3600" dirty="0" smtClean="0"/>
              <a:t>Czy nie ma tam adresów należących do  sąsiedniego  obwodu; </a:t>
            </a:r>
          </a:p>
          <a:p>
            <a:endParaRPr lang="pl-PL" sz="800" dirty="0" smtClean="0"/>
          </a:p>
          <a:p>
            <a:r>
              <a:rPr lang="pl-PL" sz="3600" dirty="0" smtClean="0"/>
              <a:t>Czy nie ma tam adresów budynków nie istniejących i/lub niemieszkalnych; </a:t>
            </a:r>
          </a:p>
          <a:p>
            <a:r>
              <a:rPr lang="pl-PL" sz="3600" dirty="0" smtClean="0"/>
              <a:t>Czy adresy się nie powtarzają;  </a:t>
            </a:r>
            <a:endParaRPr lang="pl-PL"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i="1" dirty="0" smtClean="0"/>
              <a:t>Wyborcy dopisani</a:t>
            </a:r>
            <a:endParaRPr lang="pl-PL" b="1" i="1" dirty="0"/>
          </a:p>
        </p:txBody>
      </p:sp>
      <p:sp>
        <p:nvSpPr>
          <p:cNvPr id="3" name="Symbol zastępczy zawartości 2"/>
          <p:cNvSpPr>
            <a:spLocks noGrp="1"/>
          </p:cNvSpPr>
          <p:nvPr>
            <p:ph idx="1"/>
          </p:nvPr>
        </p:nvSpPr>
        <p:spPr>
          <a:xfrm>
            <a:off x="357158" y="1643050"/>
            <a:ext cx="8643998" cy="4929222"/>
          </a:xfrm>
        </p:spPr>
        <p:txBody>
          <a:bodyPr>
            <a:normAutofit fontScale="92500" lnSpcReduction="20000"/>
          </a:bodyPr>
          <a:lstStyle/>
          <a:p>
            <a:r>
              <a:rPr lang="pl-PL" sz="3900" dirty="0" smtClean="0"/>
              <a:t>Zostali dopisani tylko na te wybory  bez należytej kontroli – można to zrobić przez Internet np. na podstawie umowy najmu;*</a:t>
            </a:r>
          </a:p>
          <a:p>
            <a:pPr>
              <a:buNone/>
            </a:pPr>
            <a:r>
              <a:rPr lang="pl-PL" sz="800" dirty="0" smtClean="0"/>
              <a:t> </a:t>
            </a:r>
          </a:p>
          <a:p>
            <a:r>
              <a:rPr lang="pl-PL" sz="3900" dirty="0" smtClean="0"/>
              <a:t>Spis wyborców dopisanych  jest  ułożony według nazwisk, często bez pełnego adresu lub pod adresem niemieszkalnym;</a:t>
            </a:r>
          </a:p>
          <a:p>
            <a:pPr>
              <a:buNone/>
            </a:pPr>
            <a:endParaRPr lang="pl-PL" sz="800" dirty="0" smtClean="0"/>
          </a:p>
          <a:p>
            <a:r>
              <a:rPr lang="pl-PL" sz="3900" dirty="0" smtClean="0"/>
              <a:t>Pytani o adres owi „wyborcy” często nie potrafią go podać.* Warto sąsiadów pytać o tych „gości”; </a:t>
            </a:r>
          </a:p>
          <a:p>
            <a:endParaRPr lang="pl-PL" dirty="0" smtClean="0"/>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14290"/>
            <a:ext cx="7772400" cy="1357322"/>
          </a:xfrm>
        </p:spPr>
        <p:txBody>
          <a:bodyPr/>
          <a:lstStyle/>
          <a:p>
            <a:pPr algn="ctr"/>
            <a:r>
              <a:rPr lang="pl-PL" b="1" i="1" dirty="0" smtClean="0"/>
              <a:t>Zaświadczenie o prawie do głosowania</a:t>
            </a:r>
            <a:endParaRPr lang="pl-PL" b="1" i="1" dirty="0"/>
          </a:p>
        </p:txBody>
      </p:sp>
      <p:sp>
        <p:nvSpPr>
          <p:cNvPr id="3" name="Symbol zastępczy zawartości 2"/>
          <p:cNvSpPr>
            <a:spLocks noGrp="1"/>
          </p:cNvSpPr>
          <p:nvPr>
            <p:ph idx="1"/>
          </p:nvPr>
        </p:nvSpPr>
        <p:spPr>
          <a:xfrm>
            <a:off x="357158" y="1643050"/>
            <a:ext cx="8643998" cy="5214950"/>
          </a:xfrm>
        </p:spPr>
        <p:txBody>
          <a:bodyPr>
            <a:noAutofit/>
          </a:bodyPr>
          <a:lstStyle/>
          <a:p>
            <a:r>
              <a:rPr lang="pl-PL" sz="3400" dirty="0" smtClean="0"/>
              <a:t>Wydawane bez kontroli  (</a:t>
            </a:r>
            <a:r>
              <a:rPr lang="pl-PL" sz="3400" b="1" dirty="0" smtClean="0"/>
              <a:t>nie są drukami ścisłego zarachowania</a:t>
            </a:r>
            <a:r>
              <a:rPr lang="pl-PL" sz="3400" dirty="0" smtClean="0"/>
              <a:t>) - często urzędy nie skreślają odbiorcy z list stałych wyborców;</a:t>
            </a:r>
          </a:p>
          <a:p>
            <a:endParaRPr lang="pl-PL" sz="800" dirty="0" smtClean="0"/>
          </a:p>
          <a:p>
            <a:r>
              <a:rPr lang="pl-PL" sz="3400" dirty="0" smtClean="0"/>
              <a:t>Bardzo łatwo  „rozmnożyć”  takie </a:t>
            </a:r>
            <a:r>
              <a:rPr lang="pl-PL" sz="3400" dirty="0" err="1" smtClean="0"/>
              <a:t>zaświad-czenie</a:t>
            </a:r>
            <a:r>
              <a:rPr lang="pl-PL" sz="3400" dirty="0" smtClean="0"/>
              <a:t> , wtedy można głosować wielokrotnie;</a:t>
            </a:r>
          </a:p>
          <a:p>
            <a:r>
              <a:rPr lang="pl-PL" sz="800" dirty="0" smtClean="0"/>
              <a:t>  </a:t>
            </a:r>
          </a:p>
          <a:p>
            <a:r>
              <a:rPr lang="pl-PL" sz="3400" dirty="0" smtClean="0"/>
              <a:t>Jeśli w budynku są dwie komisje, to warto obserwować  takiego  wyborcę,  czy nie głosuje w sąsiedniej komisji*; </a:t>
            </a:r>
            <a:endParaRPr lang="pl-PL" sz="3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14290"/>
            <a:ext cx="7772400" cy="1285884"/>
          </a:xfrm>
        </p:spPr>
        <p:txBody>
          <a:bodyPr/>
          <a:lstStyle/>
          <a:p>
            <a:pPr algn="ctr"/>
            <a:r>
              <a:rPr lang="pl-PL" b="1" i="1" dirty="0" smtClean="0"/>
              <a:t>Zaświadczenie o prawie do głosowania c.d. </a:t>
            </a:r>
            <a:endParaRPr lang="pl-PL" b="1" dirty="0"/>
          </a:p>
        </p:txBody>
      </p:sp>
      <p:sp>
        <p:nvSpPr>
          <p:cNvPr id="3" name="Symbol zastępczy zawartości 2"/>
          <p:cNvSpPr>
            <a:spLocks noGrp="1"/>
          </p:cNvSpPr>
          <p:nvPr>
            <p:ph idx="1"/>
          </p:nvPr>
        </p:nvSpPr>
        <p:spPr>
          <a:xfrm>
            <a:off x="571472" y="1500174"/>
            <a:ext cx="8286808" cy="5072098"/>
          </a:xfrm>
        </p:spPr>
        <p:txBody>
          <a:bodyPr>
            <a:noAutofit/>
          </a:bodyPr>
          <a:lstStyle/>
          <a:p>
            <a:r>
              <a:rPr lang="pl-PL" sz="3600" dirty="0" smtClean="0"/>
              <a:t>Wyborcę z zaświadczeniem wpisujemy na odrębną listę na podstawie dokumentu ze zdjęciem*;</a:t>
            </a:r>
            <a:endParaRPr lang="pl-PL" sz="3600" b="1" dirty="0" smtClean="0"/>
          </a:p>
          <a:p>
            <a:r>
              <a:rPr lang="pl-PL" sz="3600" b="1" dirty="0" smtClean="0"/>
              <a:t>Należy koniecznie odebrać </a:t>
            </a:r>
            <a:r>
              <a:rPr lang="pl-PL" sz="3600" b="1" dirty="0" err="1" smtClean="0"/>
              <a:t>zaświad-czenie</a:t>
            </a:r>
            <a:r>
              <a:rPr lang="pl-PL" sz="3600" b="1" dirty="0" smtClean="0"/>
              <a:t> i podpiąć do właściwego spisu; </a:t>
            </a:r>
            <a:endParaRPr lang="pl-PL" sz="3600" dirty="0" smtClean="0"/>
          </a:p>
          <a:p>
            <a:r>
              <a:rPr lang="pl-PL" sz="3600" dirty="0" smtClean="0"/>
              <a:t>Odbierając  Zaświadczenie  trzeba sprawdzić, czy wyborca  nie figuruje w spisie wyborców stałych w naszym obwodzie i czy został skreślony; </a:t>
            </a:r>
          </a:p>
          <a:p>
            <a:endParaRPr lang="pl-PL"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357166"/>
            <a:ext cx="8501122" cy="857256"/>
          </a:xfrm>
        </p:spPr>
        <p:txBody>
          <a:bodyPr/>
          <a:lstStyle/>
          <a:p>
            <a:pPr algn="ctr"/>
            <a:r>
              <a:rPr lang="pl-PL" b="1" i="1" dirty="0" smtClean="0"/>
              <a:t>Stwierdzenie tożsamości wyborcy </a:t>
            </a:r>
            <a:endParaRPr lang="pl-PL" dirty="0"/>
          </a:p>
        </p:txBody>
      </p:sp>
      <p:sp>
        <p:nvSpPr>
          <p:cNvPr id="3" name="Symbol zastępczy zawartości 2"/>
          <p:cNvSpPr>
            <a:spLocks noGrp="1"/>
          </p:cNvSpPr>
          <p:nvPr>
            <p:ph idx="1"/>
          </p:nvPr>
        </p:nvSpPr>
        <p:spPr>
          <a:xfrm>
            <a:off x="428596" y="1214422"/>
            <a:ext cx="8501122" cy="5357850"/>
          </a:xfrm>
        </p:spPr>
        <p:txBody>
          <a:bodyPr>
            <a:noAutofit/>
          </a:bodyPr>
          <a:lstStyle/>
          <a:p>
            <a:pPr>
              <a:buFont typeface="Wingdings" pitchFamily="2" charset="2"/>
              <a:buChar char="Ø"/>
            </a:pPr>
            <a:r>
              <a:rPr lang="pl-PL" sz="3200" dirty="0" smtClean="0"/>
              <a:t>Wg polskiego prawa dokumentem </a:t>
            </a:r>
            <a:r>
              <a:rPr lang="pl-PL" sz="3200" dirty="0" err="1" smtClean="0"/>
              <a:t>potwier-dzającym</a:t>
            </a:r>
            <a:r>
              <a:rPr lang="pl-PL" sz="3200" dirty="0" smtClean="0"/>
              <a:t> </a:t>
            </a:r>
            <a:r>
              <a:rPr lang="pl-PL" sz="3200" dirty="0" smtClean="0"/>
              <a:t>tożsamość ob. </a:t>
            </a:r>
            <a:r>
              <a:rPr lang="pl-PL" sz="3200" dirty="0" smtClean="0"/>
              <a:t>polskiego </a:t>
            </a:r>
            <a:r>
              <a:rPr lang="pl-PL" sz="3200" dirty="0" smtClean="0"/>
              <a:t>jest dowód osobisty i </a:t>
            </a:r>
            <a:r>
              <a:rPr lang="pl-PL" sz="3200" dirty="0" smtClean="0"/>
              <a:t>paszport, </a:t>
            </a:r>
            <a:r>
              <a:rPr lang="pl-PL" sz="3200" dirty="0" smtClean="0"/>
              <a:t>dla </a:t>
            </a:r>
            <a:r>
              <a:rPr lang="pl-PL" sz="3200" dirty="0" smtClean="0"/>
              <a:t>cudzoziemca paszport</a:t>
            </a:r>
            <a:r>
              <a:rPr lang="pl-PL" sz="3200" dirty="0" smtClean="0"/>
              <a:t>, </a:t>
            </a:r>
            <a:r>
              <a:rPr lang="pl-PL" sz="3200" dirty="0" smtClean="0"/>
              <a:t>dok. podróży </a:t>
            </a:r>
            <a:r>
              <a:rPr lang="pl-PL" sz="3200" dirty="0" smtClean="0"/>
              <a:t>lub inny ważny dokument;  </a:t>
            </a:r>
            <a:endParaRPr lang="pl-PL" sz="3200" dirty="0" smtClean="0"/>
          </a:p>
          <a:p>
            <a:pPr>
              <a:buFont typeface="Wingdings" pitchFamily="2" charset="2"/>
              <a:buChar char="Ø"/>
            </a:pPr>
            <a:r>
              <a:rPr lang="pl-PL" sz="3200" dirty="0" smtClean="0"/>
              <a:t>Kodeks wyborczy Art. 52 par. 1  stanowi: </a:t>
            </a:r>
          </a:p>
          <a:p>
            <a:pPr>
              <a:buFont typeface="Wingdings" pitchFamily="2" charset="2"/>
              <a:buChar char="Ø"/>
            </a:pPr>
            <a:r>
              <a:rPr lang="pl-PL" sz="3200" dirty="0" smtClean="0"/>
              <a:t>Wyborca okazuje komisji dokument </a:t>
            </a:r>
            <a:r>
              <a:rPr lang="pl-PL" sz="3200" b="1" dirty="0" smtClean="0"/>
              <a:t>umożliwiający stwierdzenie </a:t>
            </a:r>
            <a:r>
              <a:rPr lang="pl-PL" sz="3200" dirty="0" smtClean="0"/>
              <a:t>jego tożsamości</a:t>
            </a:r>
            <a:r>
              <a:rPr lang="pl-PL" sz="3200" dirty="0" smtClean="0"/>
              <a:t>;</a:t>
            </a:r>
          </a:p>
          <a:p>
            <a:pPr>
              <a:buFont typeface="Wingdings" pitchFamily="2" charset="2"/>
              <a:buChar char="Ø"/>
            </a:pPr>
            <a:r>
              <a:rPr lang="pl-PL" sz="3200" b="1" dirty="0" smtClean="0">
                <a:solidFill>
                  <a:srgbClr val="FF0000"/>
                </a:solidFill>
              </a:rPr>
              <a:t>W razie braku możliwości weryfikacji </a:t>
            </a:r>
            <a:r>
              <a:rPr lang="pl-PL" sz="3200" b="1" dirty="0" err="1" smtClean="0">
                <a:solidFill>
                  <a:srgbClr val="FF0000"/>
                </a:solidFill>
              </a:rPr>
              <a:t>wybor-cy</a:t>
            </a:r>
            <a:r>
              <a:rPr lang="pl-PL" sz="3200" b="1" dirty="0" smtClean="0">
                <a:solidFill>
                  <a:srgbClr val="FF0000"/>
                </a:solidFill>
              </a:rPr>
              <a:t> nie jest dopuszczalne wydanie karty do głosowania</a:t>
            </a:r>
            <a:r>
              <a:rPr lang="pl-PL" sz="3200" dirty="0" smtClean="0"/>
              <a:t> (Uchwała 189/2025 PKW z 8 maja)</a:t>
            </a:r>
            <a:endParaRPr lang="pl-PL" sz="3200" dirty="0" smtClean="0"/>
          </a:p>
          <a:p>
            <a:pPr>
              <a:buFont typeface="Wingdings" pitchFamily="2" charset="2"/>
              <a:buChar char="Ø"/>
            </a:pPr>
            <a:endParaRPr lang="pl-PL" sz="28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512064"/>
            <a:ext cx="8643966" cy="914400"/>
          </a:xfrm>
        </p:spPr>
        <p:txBody>
          <a:bodyPr/>
          <a:lstStyle/>
          <a:p>
            <a:r>
              <a:rPr lang="pl-PL" b="1" i="1" dirty="0" smtClean="0"/>
              <a:t>Stwierdzenie tożsamości wyborcy </a:t>
            </a:r>
            <a:endParaRPr lang="pl-PL" dirty="0"/>
          </a:p>
        </p:txBody>
      </p:sp>
      <p:sp>
        <p:nvSpPr>
          <p:cNvPr id="3" name="Symbol zastępczy zawartości 2"/>
          <p:cNvSpPr>
            <a:spLocks noGrp="1"/>
          </p:cNvSpPr>
          <p:nvPr>
            <p:ph idx="1"/>
          </p:nvPr>
        </p:nvSpPr>
        <p:spPr>
          <a:xfrm>
            <a:off x="428596" y="1500174"/>
            <a:ext cx="8572560" cy="4855386"/>
          </a:xfrm>
        </p:spPr>
        <p:txBody>
          <a:bodyPr>
            <a:normAutofit/>
          </a:bodyPr>
          <a:lstStyle/>
          <a:p>
            <a:pPr>
              <a:buFont typeface="Wingdings" pitchFamily="2" charset="2"/>
              <a:buChar char="Ø"/>
            </a:pPr>
            <a:r>
              <a:rPr lang="pl-PL" sz="3200" dirty="0" smtClean="0"/>
              <a:t>My stwierdzamy, że </a:t>
            </a:r>
            <a:r>
              <a:rPr lang="pl-PL" sz="3200" b="1" dirty="0" smtClean="0"/>
              <a:t>nie mamy możliwości </a:t>
            </a:r>
            <a:r>
              <a:rPr lang="pl-PL" sz="3200" b="1" dirty="0" smtClean="0"/>
              <a:t>weryfikacji </a:t>
            </a:r>
            <a:r>
              <a:rPr lang="pl-PL" sz="3200" b="1" dirty="0" smtClean="0"/>
              <a:t>wyborcy,  </a:t>
            </a:r>
            <a:r>
              <a:rPr lang="pl-PL" sz="3200" dirty="0" smtClean="0"/>
              <a:t>a</a:t>
            </a:r>
            <a:r>
              <a:rPr lang="pl-PL" sz="3200" b="1" dirty="0" smtClean="0"/>
              <a:t> </a:t>
            </a:r>
            <a:r>
              <a:rPr lang="pl-PL" sz="3200" dirty="0" smtClean="0"/>
              <a:t>ten </a:t>
            </a:r>
            <a:r>
              <a:rPr lang="pl-PL" sz="3200" dirty="0" smtClean="0"/>
              <a:t>zapis jest niezgodny z polskim </a:t>
            </a:r>
            <a:r>
              <a:rPr lang="pl-PL" sz="3200" dirty="0" smtClean="0"/>
              <a:t>prawem;  </a:t>
            </a:r>
            <a:endParaRPr lang="pl-PL" sz="3200" dirty="0" smtClean="0"/>
          </a:p>
          <a:p>
            <a:pPr>
              <a:buFont typeface="Wingdings" pitchFamily="2" charset="2"/>
              <a:buChar char="Ø"/>
            </a:pPr>
            <a:r>
              <a:rPr lang="pl-PL" sz="3200" dirty="0" smtClean="0"/>
              <a:t>Wytyczne </a:t>
            </a:r>
            <a:r>
              <a:rPr lang="pl-PL" sz="3200" dirty="0" smtClean="0"/>
              <a:t>dopuszczają inne dokumenty, nawet już </a:t>
            </a:r>
            <a:r>
              <a:rPr lang="pl-PL" sz="3200" b="1" dirty="0" smtClean="0"/>
              <a:t>nieważne</a:t>
            </a:r>
            <a:r>
              <a:rPr lang="pl-PL" sz="3200" dirty="0" smtClean="0"/>
              <a:t> pod warunkiem, że  </a:t>
            </a:r>
            <a:r>
              <a:rPr lang="pl-PL" sz="3200" b="1" dirty="0" smtClean="0"/>
              <a:t>ustalenie </a:t>
            </a:r>
            <a:r>
              <a:rPr lang="pl-PL" sz="3200" b="1" dirty="0" smtClean="0"/>
              <a:t>tożsamości </a:t>
            </a:r>
            <a:r>
              <a:rPr lang="pl-PL" sz="3200" b="1" dirty="0" smtClean="0"/>
              <a:t>wyborcy nie budzi wątpliwości</a:t>
            </a:r>
            <a:r>
              <a:rPr lang="pl-PL" sz="3200" dirty="0" smtClean="0"/>
              <a:t>; </a:t>
            </a:r>
          </a:p>
          <a:p>
            <a:pPr>
              <a:buFont typeface="Wingdings" pitchFamily="2" charset="2"/>
              <a:buChar char="Ø"/>
            </a:pPr>
            <a:r>
              <a:rPr lang="pl-PL" sz="3200" dirty="0" smtClean="0"/>
              <a:t>My stwierdzamy, </a:t>
            </a:r>
            <a:r>
              <a:rPr lang="pl-PL" sz="3200" dirty="0" smtClean="0"/>
              <a:t>że budzi wątpliwości, dzwoni-my do ewidencji, przeciągamy sprawę, </a:t>
            </a:r>
            <a:r>
              <a:rPr lang="pl-PL" sz="3200" dirty="0" err="1" smtClean="0"/>
              <a:t>sugeru-jemy</a:t>
            </a:r>
            <a:r>
              <a:rPr lang="pl-PL" sz="3200" dirty="0" smtClean="0"/>
              <a:t>, aby wyborca pokazał dowód  osobisty; </a:t>
            </a:r>
            <a:endParaRPr lang="pl-PL"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i="1" dirty="0" err="1" smtClean="0"/>
              <a:t>mObywatel</a:t>
            </a:r>
            <a:r>
              <a:rPr lang="pl-PL" i="1" dirty="0" smtClean="0"/>
              <a:t> i kod QR </a:t>
            </a:r>
            <a:r>
              <a:rPr lang="pl-PL" dirty="0" smtClean="0"/>
              <a:t> </a:t>
            </a:r>
            <a:endParaRPr lang="pl-PL" dirty="0"/>
          </a:p>
        </p:txBody>
      </p:sp>
      <p:sp>
        <p:nvSpPr>
          <p:cNvPr id="5" name="Symbol zastępczy zawartości 4"/>
          <p:cNvSpPr>
            <a:spLocks noGrp="1"/>
          </p:cNvSpPr>
          <p:nvPr>
            <p:ph idx="1"/>
          </p:nvPr>
        </p:nvSpPr>
        <p:spPr>
          <a:xfrm>
            <a:off x="214282" y="1500174"/>
            <a:ext cx="8572560" cy="4855386"/>
          </a:xfrm>
        </p:spPr>
        <p:txBody>
          <a:bodyPr>
            <a:noAutofit/>
          </a:bodyPr>
          <a:lstStyle/>
          <a:p>
            <a:pPr>
              <a:buFont typeface="Wingdings" pitchFamily="2" charset="2"/>
              <a:buChar char="Ø"/>
            </a:pPr>
            <a:r>
              <a:rPr lang="pl-PL" sz="3200" dirty="0" smtClean="0"/>
              <a:t>Wyborca loguje się na swoim urządzeniu (wersja minimum 4.56.0); </a:t>
            </a:r>
          </a:p>
          <a:p>
            <a:pPr>
              <a:buFont typeface="Wingdings" pitchFamily="2" charset="2"/>
              <a:buChar char="Ø"/>
            </a:pPr>
            <a:r>
              <a:rPr lang="pl-PL" sz="3200" dirty="0" smtClean="0"/>
              <a:t>Wybiera przycisk Kod QR, zeskanuj kod QR;  </a:t>
            </a:r>
          </a:p>
          <a:p>
            <a:pPr>
              <a:buFont typeface="Wingdings" pitchFamily="2" charset="2"/>
              <a:buChar char="Ø"/>
            </a:pPr>
            <a:r>
              <a:rPr lang="pl-PL" sz="3200" dirty="0" smtClean="0"/>
              <a:t>Aplikacja prosi o zgodę na użycie aparatu fotograficznego do zeskanowania kodu QR;</a:t>
            </a:r>
          </a:p>
          <a:p>
            <a:pPr>
              <a:buFont typeface="Wingdings" pitchFamily="2" charset="2"/>
              <a:buChar char="Ø"/>
            </a:pPr>
            <a:r>
              <a:rPr lang="pl-PL" sz="3200" dirty="0" smtClean="0"/>
              <a:t>Członek komisji okazuje wydruk kodu QR do zeskanowania – </a:t>
            </a:r>
            <a:r>
              <a:rPr lang="pl-PL" sz="3200" b="1" dirty="0" smtClean="0"/>
              <a:t>na kartce! Nie na urządzeniu</a:t>
            </a:r>
            <a:r>
              <a:rPr lang="pl-PL" sz="3200" b="1" dirty="0" smtClean="0"/>
              <a:t>!</a:t>
            </a:r>
            <a:endParaRPr lang="pl-PL" sz="3200" b="1" dirty="0" smtClean="0"/>
          </a:p>
          <a:p>
            <a:pPr>
              <a:buFont typeface="Wingdings" pitchFamily="2" charset="2"/>
              <a:buChar char="Ø"/>
            </a:pPr>
            <a:r>
              <a:rPr lang="pl-PL" sz="3200" dirty="0" smtClean="0"/>
              <a:t>Na ekranie urządzenia </a:t>
            </a:r>
            <a:r>
              <a:rPr lang="pl-PL" sz="3200" b="1" dirty="0" smtClean="0">
                <a:solidFill>
                  <a:schemeClr val="accent2"/>
                </a:solidFill>
              </a:rPr>
              <a:t>należącego do wyborcy  </a:t>
            </a:r>
            <a:r>
              <a:rPr lang="pl-PL" sz="3200" dirty="0" smtClean="0"/>
              <a:t>wyświetla się ekran z potwierdzeniem danych;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357166"/>
            <a:ext cx="8215370" cy="1357322"/>
          </a:xfrm>
        </p:spPr>
        <p:txBody>
          <a:bodyPr/>
          <a:lstStyle/>
          <a:p>
            <a:pPr algn="ctr"/>
            <a:r>
              <a:rPr lang="pl-PL" b="1" i="1" dirty="0" smtClean="0"/>
              <a:t>Uzupełnienie instrukcji weryfikacji </a:t>
            </a:r>
            <a:r>
              <a:rPr lang="pl-PL" b="1" i="1" dirty="0" err="1" smtClean="0"/>
              <a:t>mDowodu</a:t>
            </a:r>
            <a:endParaRPr lang="pl-PL" b="1" i="1" dirty="0"/>
          </a:p>
        </p:txBody>
      </p:sp>
      <p:sp>
        <p:nvSpPr>
          <p:cNvPr id="3" name="Symbol zastępczy zawartości 2"/>
          <p:cNvSpPr>
            <a:spLocks noGrp="1"/>
          </p:cNvSpPr>
          <p:nvPr>
            <p:ph idx="1"/>
          </p:nvPr>
        </p:nvSpPr>
        <p:spPr>
          <a:xfrm>
            <a:off x="428596" y="1857364"/>
            <a:ext cx="8501122" cy="4498196"/>
          </a:xfrm>
        </p:spPr>
        <p:txBody>
          <a:bodyPr>
            <a:noAutofit/>
          </a:bodyPr>
          <a:lstStyle/>
          <a:p>
            <a:pPr>
              <a:buFont typeface="Wingdings" pitchFamily="2" charset="2"/>
              <a:buChar char="Ø"/>
            </a:pPr>
            <a:r>
              <a:rPr lang="pl-PL" sz="3200" dirty="0" smtClean="0"/>
              <a:t>Członek komisji </a:t>
            </a:r>
            <a:r>
              <a:rPr lang="pl-PL" sz="3200" b="1" dirty="0" smtClean="0"/>
              <a:t>ma obowiązek zweryfikować </a:t>
            </a:r>
            <a:r>
              <a:rPr lang="pl-PL" sz="3200" dirty="0" smtClean="0"/>
              <a:t>dane  dokumentu, zabezpieczenia wizualne oraz poprawność funkcjonowania usługi pozwalającej na obsługę tego dokumentu; </a:t>
            </a:r>
          </a:p>
          <a:p>
            <a:pPr>
              <a:buFont typeface="Wingdings" pitchFamily="2" charset="2"/>
              <a:buChar char="Ø"/>
            </a:pPr>
            <a:r>
              <a:rPr lang="pl-PL" sz="3200" dirty="0" smtClean="0"/>
              <a:t> Zwrócić uwagę na zgodność </a:t>
            </a:r>
          </a:p>
          <a:p>
            <a:pPr>
              <a:buNone/>
            </a:pPr>
            <a:r>
              <a:rPr lang="pl-PL" sz="3200" dirty="0" smtClean="0"/>
              <a:t>    - daty i godziny w czasie rzeczywistym,</a:t>
            </a:r>
          </a:p>
          <a:p>
            <a:pPr>
              <a:buNone/>
            </a:pPr>
            <a:r>
              <a:rPr lang="pl-PL" sz="3200" dirty="0" smtClean="0"/>
              <a:t> </a:t>
            </a:r>
            <a:r>
              <a:rPr lang="pl-PL" sz="3200" dirty="0" smtClean="0"/>
              <a:t>   - danych wyborcy z urządzenia z danymi w   spisie wyborców, </a:t>
            </a:r>
          </a:p>
          <a:p>
            <a:pPr>
              <a:buNone/>
            </a:pPr>
            <a:r>
              <a:rPr lang="pl-PL" sz="3200" dirty="0" smtClean="0"/>
              <a:t> </a:t>
            </a:r>
            <a:r>
              <a:rPr lang="pl-PL" sz="3200" dirty="0" smtClean="0"/>
              <a:t>  -  oznaczenia tury głosowania</a:t>
            </a:r>
            <a:endParaRPr lang="pl-PL"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357166"/>
            <a:ext cx="7772400" cy="642942"/>
          </a:xfrm>
        </p:spPr>
        <p:txBody>
          <a:bodyPr/>
          <a:lstStyle/>
          <a:p>
            <a:pPr algn="ctr"/>
            <a:r>
              <a:rPr lang="pl-PL" b="1" i="1" dirty="0" smtClean="0"/>
              <a:t>Czego od Was oczekujemy</a:t>
            </a:r>
            <a:r>
              <a:rPr lang="pl-PL" b="1" dirty="0" smtClean="0"/>
              <a:t> </a:t>
            </a:r>
            <a:endParaRPr lang="pl-PL" b="1" dirty="0"/>
          </a:p>
        </p:txBody>
      </p:sp>
      <p:sp>
        <p:nvSpPr>
          <p:cNvPr id="3" name="Symbol zastępczy zawartości 2"/>
          <p:cNvSpPr>
            <a:spLocks noGrp="1"/>
          </p:cNvSpPr>
          <p:nvPr>
            <p:ph idx="1"/>
          </p:nvPr>
        </p:nvSpPr>
        <p:spPr>
          <a:xfrm>
            <a:off x="428596" y="1000108"/>
            <a:ext cx="8501122" cy="5643602"/>
          </a:xfrm>
        </p:spPr>
        <p:txBody>
          <a:bodyPr>
            <a:noAutofit/>
          </a:bodyPr>
          <a:lstStyle/>
          <a:p>
            <a:r>
              <a:rPr lang="pl-PL" sz="3200" dirty="0" smtClean="0"/>
              <a:t>Zwerbowania co najmniej 1 zaufanej osoby; </a:t>
            </a:r>
          </a:p>
          <a:p>
            <a:r>
              <a:rPr lang="pl-PL" sz="3200" dirty="0" smtClean="0"/>
              <a:t>Odbycia szkolenia i zrozumienia zagrożeń; </a:t>
            </a:r>
          </a:p>
          <a:p>
            <a:r>
              <a:rPr lang="pl-PL" sz="3200" dirty="0" smtClean="0"/>
              <a:t>Zaangażowania, punktualności i rzetelności; </a:t>
            </a:r>
          </a:p>
          <a:p>
            <a:r>
              <a:rPr lang="pl-PL" sz="3200" dirty="0" smtClean="0"/>
              <a:t>Uczciwości  i spostrzegawczości;  </a:t>
            </a:r>
          </a:p>
          <a:p>
            <a:r>
              <a:rPr lang="pl-PL" sz="3200" dirty="0" smtClean="0"/>
              <a:t>Odważnego przeciwstawiania się nieuczciwym praktykom; </a:t>
            </a:r>
          </a:p>
          <a:p>
            <a:r>
              <a:rPr lang="pl-PL" sz="3200" dirty="0" smtClean="0"/>
              <a:t>Współdziałania ze wskazanymi przez RKW członkami komisji (o ile nie działają oni wbrew zasadom)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357166"/>
            <a:ext cx="7772400" cy="1069298"/>
          </a:xfrm>
        </p:spPr>
        <p:txBody>
          <a:bodyPr/>
          <a:lstStyle/>
          <a:p>
            <a:pPr algn="ctr"/>
            <a:r>
              <a:rPr lang="pl-PL" b="1" i="1" dirty="0" smtClean="0"/>
              <a:t>Nie rekomendujemy uznawania aplikacji </a:t>
            </a:r>
            <a:r>
              <a:rPr lang="pl-PL" b="1" i="1" dirty="0" err="1" smtClean="0"/>
              <a:t>mObywatel</a:t>
            </a:r>
            <a:r>
              <a:rPr lang="pl-PL" b="1" i="1" dirty="0" smtClean="0"/>
              <a:t> i innych „dokumentów” </a:t>
            </a:r>
            <a:endParaRPr lang="pl-PL" b="1" i="1" dirty="0"/>
          </a:p>
        </p:txBody>
      </p:sp>
      <p:sp>
        <p:nvSpPr>
          <p:cNvPr id="3" name="Symbol zastępczy zawartości 2"/>
          <p:cNvSpPr>
            <a:spLocks noGrp="1"/>
          </p:cNvSpPr>
          <p:nvPr>
            <p:ph idx="1"/>
          </p:nvPr>
        </p:nvSpPr>
        <p:spPr>
          <a:xfrm>
            <a:off x="428596" y="2428868"/>
            <a:ext cx="8572560" cy="4429132"/>
          </a:xfrm>
        </p:spPr>
        <p:txBody>
          <a:bodyPr>
            <a:normAutofit fontScale="85000" lnSpcReduction="20000"/>
          </a:bodyPr>
          <a:lstStyle/>
          <a:p>
            <a:r>
              <a:rPr lang="pl-PL" sz="3600" dirty="0" smtClean="0">
                <a:solidFill>
                  <a:srgbClr val="FF0000"/>
                </a:solidFill>
              </a:rPr>
              <a:t>Zalecenia  PKW niezgodne z polskim prawem i zdrowym rozsądkiem – aplikację bardzo łatwo  sfałszować, a komisja nie dysponuje </a:t>
            </a:r>
            <a:r>
              <a:rPr lang="pl-PL" sz="3600" dirty="0" err="1" smtClean="0">
                <a:solidFill>
                  <a:srgbClr val="FF0000"/>
                </a:solidFill>
              </a:rPr>
              <a:t>urządze-niem</a:t>
            </a:r>
            <a:r>
              <a:rPr lang="pl-PL" sz="3600" dirty="0" smtClean="0">
                <a:solidFill>
                  <a:srgbClr val="FF0000"/>
                </a:solidFill>
              </a:rPr>
              <a:t>, na którym mogłaby rzeczywiście potwierdzić odczyt; </a:t>
            </a:r>
            <a:endParaRPr lang="pl-PL" sz="3600" dirty="0" smtClean="0"/>
          </a:p>
          <a:p>
            <a:r>
              <a:rPr lang="pl-PL" sz="3600" dirty="0" smtClean="0"/>
              <a:t>Rekomendujemy: nie uznawać, bo nie mamy narzędzi do weryfikacji  </a:t>
            </a:r>
            <a:r>
              <a:rPr lang="pl-PL" sz="3600" dirty="0" err="1" smtClean="0"/>
              <a:t>mObywatela</a:t>
            </a:r>
            <a:r>
              <a:rPr lang="pl-PL" sz="3600" dirty="0" smtClean="0"/>
              <a:t>, a inne dokumenty (poza DO i paszportem) nie dają podstawy do potwierdzenia tożsamości. </a:t>
            </a:r>
          </a:p>
          <a:p>
            <a:r>
              <a:rPr lang="pl-PL" sz="3600" b="1" dirty="0" smtClean="0"/>
              <a:t>W paszporcie wbijamy stempel OKW</a:t>
            </a:r>
          </a:p>
          <a:p>
            <a:endParaRPr lang="pl-PL" sz="2800" dirty="0" smtClean="0"/>
          </a:p>
          <a:p>
            <a:endParaRPr lang="pl-PL" sz="2800" dirty="0" smtClean="0"/>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428604"/>
            <a:ext cx="8229600" cy="642942"/>
          </a:xfrm>
        </p:spPr>
        <p:txBody>
          <a:bodyPr>
            <a:normAutofit fontScale="90000"/>
          </a:bodyPr>
          <a:lstStyle/>
          <a:p>
            <a:pPr algn="ctr"/>
            <a:r>
              <a:rPr lang="pl-PL" b="1" i="1" dirty="0" smtClean="0"/>
              <a:t>Czynności przed dniem głosowania</a:t>
            </a:r>
            <a:endParaRPr lang="pl-PL" i="1" dirty="0"/>
          </a:p>
        </p:txBody>
      </p:sp>
      <p:sp>
        <p:nvSpPr>
          <p:cNvPr id="3" name="Symbol zastępczy zawartości 2"/>
          <p:cNvSpPr>
            <a:spLocks noGrp="1"/>
          </p:cNvSpPr>
          <p:nvPr>
            <p:ph idx="1"/>
          </p:nvPr>
        </p:nvSpPr>
        <p:spPr>
          <a:xfrm>
            <a:off x="285720" y="1285860"/>
            <a:ext cx="8643998" cy="5572140"/>
          </a:xfrm>
        </p:spPr>
        <p:txBody>
          <a:bodyPr>
            <a:noAutofit/>
          </a:bodyPr>
          <a:lstStyle/>
          <a:p>
            <a:r>
              <a:rPr lang="pl-PL" sz="3600" dirty="0"/>
              <a:t>Przeprowadzamy wizję lokalną obwodu </a:t>
            </a:r>
            <a:r>
              <a:rPr lang="pl-PL" sz="3600" dirty="0" smtClean="0"/>
              <a:t>*– sprawdzamy</a:t>
            </a:r>
            <a:r>
              <a:rPr lang="pl-PL" sz="3600" dirty="0"/>
              <a:t>, które adresy są </a:t>
            </a:r>
            <a:r>
              <a:rPr lang="pl-PL" sz="3600" b="1" u="sng" dirty="0" smtClean="0"/>
              <a:t>mieszkalne</a:t>
            </a:r>
            <a:r>
              <a:rPr lang="pl-PL" sz="3600" dirty="0"/>
              <a:t>, a które nie – czy są </a:t>
            </a:r>
            <a:r>
              <a:rPr lang="pl-PL" sz="3600" dirty="0" smtClean="0"/>
              <a:t>adresy nieistniejące - </a:t>
            </a:r>
            <a:r>
              <a:rPr lang="pl-PL" sz="3600" dirty="0"/>
              <a:t>wyburzone budynki, luki w </a:t>
            </a:r>
            <a:r>
              <a:rPr lang="pl-PL" sz="3600" dirty="0" smtClean="0"/>
              <a:t>numeracji – aby później </a:t>
            </a:r>
            <a:r>
              <a:rPr lang="pl-PL" sz="3600" dirty="0"/>
              <a:t>sprawdzić w spisach </a:t>
            </a:r>
            <a:r>
              <a:rPr lang="pl-PL" sz="3600" dirty="0" smtClean="0"/>
              <a:t>czy </a:t>
            </a:r>
            <a:r>
              <a:rPr lang="pl-PL" sz="3600" dirty="0"/>
              <a:t>nie </a:t>
            </a:r>
            <a:r>
              <a:rPr lang="pl-PL" sz="3600" dirty="0" smtClean="0"/>
              <a:t>ma w nich wyborców „zamieszkałych” pod takimi dziwnymi adresami – zwracamy na to uwagę zwłaszcza w spisie dodatkowym, gdzie są wyborcy dopisani (wg nazwisk);</a:t>
            </a:r>
          </a:p>
          <a:p>
            <a:pPr>
              <a:buNone/>
            </a:pPr>
            <a:r>
              <a:rPr lang="pl-PL" sz="3600" dirty="0" smtClean="0"/>
              <a:t> </a:t>
            </a:r>
            <a:endParaRPr lang="pl-PL"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357166"/>
            <a:ext cx="8229600" cy="1214446"/>
          </a:xfrm>
        </p:spPr>
        <p:txBody>
          <a:bodyPr>
            <a:normAutofit fontScale="90000"/>
          </a:bodyPr>
          <a:lstStyle/>
          <a:p>
            <a:pPr algn="ctr"/>
            <a:r>
              <a:rPr lang="pl-PL" b="1" dirty="0" smtClean="0"/>
              <a:t> </a:t>
            </a:r>
            <a:r>
              <a:rPr lang="pl-PL" b="1" i="1" dirty="0" smtClean="0"/>
              <a:t>Czynności przed dniem głosowania    – co trzeba zrobić</a:t>
            </a:r>
            <a:r>
              <a:rPr lang="pl-PL" dirty="0" smtClean="0"/>
              <a:t/>
            </a:r>
            <a:br>
              <a:rPr lang="pl-PL" dirty="0" smtClean="0"/>
            </a:br>
            <a:endParaRPr lang="pl-PL" dirty="0"/>
          </a:p>
        </p:txBody>
      </p:sp>
      <p:sp>
        <p:nvSpPr>
          <p:cNvPr id="3" name="Symbol zastępczy zawartości 2"/>
          <p:cNvSpPr>
            <a:spLocks noGrp="1"/>
          </p:cNvSpPr>
          <p:nvPr>
            <p:ph idx="1"/>
          </p:nvPr>
        </p:nvSpPr>
        <p:spPr>
          <a:xfrm>
            <a:off x="357158" y="1643050"/>
            <a:ext cx="8786842" cy="5000660"/>
          </a:xfrm>
        </p:spPr>
        <p:txBody>
          <a:bodyPr>
            <a:normAutofit fontScale="25000" lnSpcReduction="20000"/>
          </a:bodyPr>
          <a:lstStyle/>
          <a:p>
            <a:r>
              <a:rPr lang="pl-PL" sz="12000" dirty="0" smtClean="0"/>
              <a:t>Uczestniczyć w zebraniu organizacyjnym zwoływanym przez urząd dzielnicy - wybór przewodniczącego i </a:t>
            </a:r>
            <a:r>
              <a:rPr lang="pl-PL" sz="12000" dirty="0" err="1" smtClean="0"/>
              <a:t>z-cy</a:t>
            </a:r>
            <a:r>
              <a:rPr lang="pl-PL" sz="12000" dirty="0" smtClean="0"/>
              <a:t>, obsada dodatkowych czynności (np. praca w sobotę itp.). </a:t>
            </a:r>
          </a:p>
          <a:p>
            <a:r>
              <a:rPr lang="pl-PL" sz="12000" dirty="0" smtClean="0"/>
              <a:t>Zebrania </a:t>
            </a:r>
            <a:r>
              <a:rPr lang="pl-PL" sz="12000" b="1" u="sng" dirty="0" smtClean="0"/>
              <a:t>nie ma prawa prowadzić urzędnik </a:t>
            </a:r>
            <a:r>
              <a:rPr lang="pl-PL" sz="12000" dirty="0" smtClean="0"/>
              <a:t> – rozpoczyna członek komisji najstarszy wiekiem. </a:t>
            </a:r>
          </a:p>
          <a:p>
            <a:r>
              <a:rPr lang="pl-PL" sz="12000" dirty="0" smtClean="0"/>
              <a:t>Wybieramy przewodniczącego </a:t>
            </a:r>
            <a:r>
              <a:rPr lang="pl-PL" sz="12000" dirty="0"/>
              <a:t>zalecanego przez </a:t>
            </a:r>
            <a:r>
              <a:rPr lang="pl-PL" sz="12000" dirty="0" smtClean="0"/>
              <a:t>RKW*, </a:t>
            </a:r>
            <a:r>
              <a:rPr lang="pl-PL" sz="12000" dirty="0"/>
              <a:t>sami możemy zgłosić się na </a:t>
            </a:r>
            <a:r>
              <a:rPr lang="pl-PL" sz="12000" dirty="0" smtClean="0"/>
              <a:t>zastępcę – to ułatwi nam kontrolowanie, a zbytnio nie obciąża;</a:t>
            </a:r>
          </a:p>
          <a:p>
            <a:r>
              <a:rPr lang="pl-PL" sz="12000" dirty="0" smtClean="0"/>
              <a:t>Przychodzimy na zebranie wcześniej, aby nie rozpoczęto bez nas. Nie pozwalamy też opóźniać głosowania na przewodniczącego; </a:t>
            </a:r>
            <a:endParaRPr lang="pl-PL" sz="12000" dirty="0"/>
          </a:p>
          <a:p>
            <a:endParaRPr lang="pl-PL" dirty="0" smtClean="0"/>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85728"/>
            <a:ext cx="8229600" cy="1000132"/>
          </a:xfrm>
        </p:spPr>
        <p:txBody>
          <a:bodyPr>
            <a:normAutofit fontScale="90000"/>
          </a:bodyPr>
          <a:lstStyle/>
          <a:p>
            <a:r>
              <a:rPr lang="pl-PL" b="1" i="1" dirty="0" smtClean="0"/>
              <a:t>Czynności przed dniem głosowania  </a:t>
            </a:r>
            <a:endParaRPr lang="pl-PL" i="1" dirty="0"/>
          </a:p>
        </p:txBody>
      </p:sp>
      <p:sp>
        <p:nvSpPr>
          <p:cNvPr id="3" name="Symbol zastępczy zawartości 2"/>
          <p:cNvSpPr>
            <a:spLocks noGrp="1"/>
          </p:cNvSpPr>
          <p:nvPr>
            <p:ph idx="1"/>
          </p:nvPr>
        </p:nvSpPr>
        <p:spPr>
          <a:xfrm>
            <a:off x="285720" y="1214422"/>
            <a:ext cx="8715436" cy="5643578"/>
          </a:xfrm>
        </p:spPr>
        <p:txBody>
          <a:bodyPr>
            <a:noAutofit/>
          </a:bodyPr>
          <a:lstStyle/>
          <a:p>
            <a:r>
              <a:rPr lang="pl-PL" sz="3600" dirty="0" smtClean="0"/>
              <a:t>Przewodniczący sporządza harmonogram pracy członków komisji w dniu głosowania. Dyżury  powinny  zapewniać  płynną wymianę członków w czasie. Często jednak komisja dzieli się na dyżury: poranny i popołudniowy. Zawsze staramy się tak ustawić, aby na każdym dyżurze były min. 2 osoby zaufane i aby przez cały dzień obserwować wszystko. </a:t>
            </a:r>
            <a:endParaRPr lang="pl-PL"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914400" y="512064"/>
            <a:ext cx="7772400" cy="773796"/>
          </a:xfrm>
        </p:spPr>
        <p:txBody>
          <a:bodyPr/>
          <a:lstStyle/>
          <a:p>
            <a:r>
              <a:rPr lang="pl-PL" b="1" i="1" dirty="0" smtClean="0"/>
              <a:t>Co robić, jeśli:   </a:t>
            </a:r>
            <a:endParaRPr lang="pl-PL" b="1" dirty="0"/>
          </a:p>
        </p:txBody>
      </p:sp>
      <p:sp>
        <p:nvSpPr>
          <p:cNvPr id="5" name="Prostokąt 4"/>
          <p:cNvSpPr/>
          <p:nvPr/>
        </p:nvSpPr>
        <p:spPr>
          <a:xfrm>
            <a:off x="785786" y="1357298"/>
            <a:ext cx="8001056" cy="5016758"/>
          </a:xfrm>
          <a:prstGeom prst="rect">
            <a:avLst/>
          </a:prstGeom>
        </p:spPr>
        <p:txBody>
          <a:bodyPr wrap="square">
            <a:spAutoFit/>
          </a:bodyPr>
          <a:lstStyle/>
          <a:p>
            <a:r>
              <a:rPr lang="pl-PL" sz="3200" dirty="0" smtClean="0"/>
              <a:t>Przewodniczący tak ustali pracę, że wszystkim naszym zaufanym osobom przydzieli pracę na tej samej zmianie? </a:t>
            </a:r>
          </a:p>
          <a:p>
            <a:pPr>
              <a:buFont typeface="Wingdings" pitchFamily="2" charset="2"/>
              <a:buChar char="ü"/>
            </a:pPr>
            <a:r>
              <a:rPr lang="pl-PL" sz="3200" dirty="0" smtClean="0"/>
              <a:t>zamieniamy się z kimś; </a:t>
            </a:r>
          </a:p>
          <a:p>
            <a:pPr>
              <a:buFont typeface="Wingdings" pitchFamily="2" charset="2"/>
              <a:buChar char="ü"/>
            </a:pPr>
            <a:r>
              <a:rPr lang="pl-PL" sz="3200" dirty="0" smtClean="0"/>
              <a:t>zgłaszamy sprawę do RKW,  a na </a:t>
            </a:r>
            <a:r>
              <a:rPr lang="pl-PL" sz="3200" dirty="0" err="1" smtClean="0"/>
              <a:t>nieobsa-dzoną</a:t>
            </a:r>
            <a:r>
              <a:rPr lang="pl-PL" sz="3200" dirty="0" smtClean="0"/>
              <a:t>  zmianę organizujemy Obserwatora lub/i  Męża Zaufania – skierowanie dostaną od koordynatora.  </a:t>
            </a:r>
          </a:p>
          <a:p>
            <a:pPr>
              <a:buFont typeface="Wingdings" pitchFamily="2" charset="2"/>
              <a:buChar char="ü"/>
            </a:pPr>
            <a:r>
              <a:rPr lang="pl-PL" sz="3200" dirty="0" smtClean="0"/>
              <a:t>Na wszelki wypadek mamy w kieszeni  skierowanie obserwatora dla siebie.</a:t>
            </a:r>
            <a:endParaRPr lang="pl-PL"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lstStyle/>
          <a:p>
            <a:r>
              <a:rPr lang="pl-PL" b="1" i="1" dirty="0" smtClean="0"/>
              <a:t>Co robić c.d.</a:t>
            </a:r>
            <a:endParaRPr lang="pl-PL" b="1" i="1" dirty="0"/>
          </a:p>
        </p:txBody>
      </p:sp>
      <p:sp>
        <p:nvSpPr>
          <p:cNvPr id="4" name="Symbol zastępczy zawartości 3"/>
          <p:cNvSpPr>
            <a:spLocks noGrp="1"/>
          </p:cNvSpPr>
          <p:nvPr>
            <p:ph idx="1"/>
          </p:nvPr>
        </p:nvSpPr>
        <p:spPr>
          <a:xfrm>
            <a:off x="357158" y="1285860"/>
            <a:ext cx="8501122" cy="5357850"/>
          </a:xfrm>
        </p:spPr>
        <p:txBody>
          <a:bodyPr>
            <a:normAutofit fontScale="92500"/>
          </a:bodyPr>
          <a:lstStyle/>
          <a:p>
            <a:r>
              <a:rPr lang="pl-PL" sz="3600" dirty="0" smtClean="0"/>
              <a:t>Jeśli nawet uda nam się wcisnąć na tę zmianę, zarezerwowaną  dla swoich kolesiów, to będą się starali nas wyeliminować, odesłać do pilnowania drzwi na zewnątrz itp.  Absolutnie nie mają prawa żądać od członka komisji wyjścia z lokalu wyborczego  – zwłaszcza, jeśli na dyżurze jest  tylko połowa składu komisji. </a:t>
            </a:r>
          </a:p>
          <a:p>
            <a:r>
              <a:rPr lang="pl-PL" sz="3600" dirty="0" smtClean="0"/>
              <a:t>Chyba, że  rzeczona osoba do usunięcia zachowuje się nagannie* .</a:t>
            </a:r>
            <a:endParaRPr lang="pl-PL"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28662" y="357166"/>
            <a:ext cx="7772400" cy="1212174"/>
          </a:xfrm>
        </p:spPr>
        <p:txBody>
          <a:bodyPr/>
          <a:lstStyle/>
          <a:p>
            <a:r>
              <a:rPr lang="pl-PL" b="1" i="1" dirty="0" smtClean="0"/>
              <a:t>Praca w sobotę </a:t>
            </a:r>
            <a:endParaRPr lang="pl-PL" b="1" i="1" dirty="0"/>
          </a:p>
        </p:txBody>
      </p:sp>
      <p:sp>
        <p:nvSpPr>
          <p:cNvPr id="3" name="Symbol zastępczy zawartości 2"/>
          <p:cNvSpPr>
            <a:spLocks noGrp="1"/>
          </p:cNvSpPr>
          <p:nvPr>
            <p:ph idx="1"/>
          </p:nvPr>
        </p:nvSpPr>
        <p:spPr>
          <a:xfrm>
            <a:off x="457200" y="1214422"/>
            <a:ext cx="8686800" cy="5357850"/>
          </a:xfrm>
        </p:spPr>
        <p:txBody>
          <a:bodyPr>
            <a:noAutofit/>
          </a:bodyPr>
          <a:lstStyle/>
          <a:p>
            <a:pPr>
              <a:buFont typeface="Wingdings" pitchFamily="2" charset="2"/>
              <a:buChar char="q"/>
            </a:pPr>
            <a:r>
              <a:rPr lang="pl-PL" dirty="0" smtClean="0"/>
              <a:t>Sprawdzamy: </a:t>
            </a:r>
          </a:p>
          <a:p>
            <a:pPr>
              <a:buFont typeface="Wingdings" pitchFamily="2" charset="2"/>
              <a:buChar char="ü"/>
            </a:pPr>
            <a:r>
              <a:rPr lang="pl-PL" dirty="0" smtClean="0"/>
              <a:t>czy </a:t>
            </a:r>
            <a:r>
              <a:rPr lang="pl-PL" dirty="0"/>
              <a:t>gmina dostarczyła potrzebną liczbę </a:t>
            </a:r>
            <a:r>
              <a:rPr lang="pl-PL" dirty="0" smtClean="0"/>
              <a:t>ołówków</a:t>
            </a:r>
            <a:r>
              <a:rPr lang="pl-PL" dirty="0"/>
              <a:t>, (musi być co najmniej tyle, ile członków </a:t>
            </a:r>
            <a:r>
              <a:rPr lang="pl-PL" dirty="0" smtClean="0"/>
              <a:t>komisji).   W niedzielę przynosimy kilka własnych ołówków; </a:t>
            </a:r>
          </a:p>
          <a:p>
            <a:pPr>
              <a:buFont typeface="Wingdings" pitchFamily="2" charset="2"/>
              <a:buChar char="ü"/>
            </a:pPr>
            <a:r>
              <a:rPr lang="pl-PL" dirty="0" smtClean="0"/>
              <a:t>Czy długopisy nie mają </a:t>
            </a:r>
            <a:r>
              <a:rPr lang="pl-PL" dirty="0"/>
              <a:t>znikającego tuszu - robimy test i sprawdzamy po 4-5 godzinach. </a:t>
            </a:r>
          </a:p>
          <a:p>
            <a:pPr>
              <a:buFont typeface="Wingdings" pitchFamily="2" charset="2"/>
              <a:buChar char="q"/>
            </a:pPr>
            <a:r>
              <a:rPr lang="pl-PL" dirty="0" smtClean="0"/>
              <a:t>Wpisujemy do </a:t>
            </a:r>
            <a:r>
              <a:rPr lang="pl-PL" dirty="0" err="1" smtClean="0"/>
              <a:t>smartfona</a:t>
            </a:r>
            <a:r>
              <a:rPr lang="pl-PL" dirty="0" smtClean="0"/>
              <a:t> numery telefonów i maile Komisarza </a:t>
            </a:r>
            <a:r>
              <a:rPr lang="pl-PL" dirty="0"/>
              <a:t>Wyborczego, </a:t>
            </a:r>
            <a:r>
              <a:rPr lang="pl-PL" dirty="0" smtClean="0"/>
              <a:t>urzędnika w </a:t>
            </a:r>
            <a:r>
              <a:rPr lang="pl-PL" dirty="0"/>
              <a:t>urzędzie gminy, do policji (policja poda </a:t>
            </a:r>
            <a:r>
              <a:rPr lang="pl-PL" dirty="0" smtClean="0"/>
              <a:t>bezpośredni numer rano </a:t>
            </a:r>
            <a:r>
              <a:rPr lang="pl-PL" dirty="0"/>
              <a:t>w </a:t>
            </a:r>
            <a:r>
              <a:rPr lang="pl-PL" dirty="0" smtClean="0"/>
              <a:t>niedzielę) – wszystkie muszą być dostępne dla wszystkich członków komisji; </a:t>
            </a: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W sobotę </a:t>
            </a:r>
            <a:endParaRPr lang="pl-PL" b="1" i="1" dirty="0"/>
          </a:p>
        </p:txBody>
      </p:sp>
      <p:sp>
        <p:nvSpPr>
          <p:cNvPr id="3" name="Symbol zastępczy zawartości 2"/>
          <p:cNvSpPr>
            <a:spLocks noGrp="1"/>
          </p:cNvSpPr>
          <p:nvPr>
            <p:ph idx="1"/>
          </p:nvPr>
        </p:nvSpPr>
        <p:spPr>
          <a:xfrm>
            <a:off x="642910" y="1357298"/>
            <a:ext cx="8286808" cy="5214974"/>
          </a:xfrm>
        </p:spPr>
        <p:txBody>
          <a:bodyPr>
            <a:noAutofit/>
          </a:bodyPr>
          <a:lstStyle/>
          <a:p>
            <a:r>
              <a:rPr lang="pl-PL" sz="3600" dirty="0" smtClean="0"/>
              <a:t>Przeglądamy spisy wyborców pod kątem podziału na stanowiska  wydawania kart  (tak uzasadniamy); </a:t>
            </a:r>
          </a:p>
          <a:p>
            <a:r>
              <a:rPr lang="pl-PL" sz="3600" dirty="0" smtClean="0"/>
              <a:t>Wynotowujemy adresy ze spisu </a:t>
            </a:r>
            <a:r>
              <a:rPr lang="pl-PL" sz="3600" dirty="0" err="1" smtClean="0"/>
              <a:t>wybor-ców</a:t>
            </a:r>
            <a:r>
              <a:rPr lang="pl-PL" sz="3600" dirty="0" smtClean="0"/>
              <a:t> dopisanych,  aby w spisach stałych wyborców zaznaczyć adresy „gości” (pytać o nich wyborców stałych oraz po to, aby od świtu wyjaśniać status </a:t>
            </a:r>
            <a:r>
              <a:rPr lang="pl-PL" sz="3600" dirty="0" err="1" smtClean="0"/>
              <a:t>wybor-ców</a:t>
            </a:r>
            <a:r>
              <a:rPr lang="pl-PL" sz="3600" dirty="0" smtClean="0"/>
              <a:t> dopisanych bez pełnego adresu; </a:t>
            </a:r>
            <a:endParaRPr lang="pl-PL" sz="3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85728"/>
            <a:ext cx="7772400" cy="928694"/>
          </a:xfrm>
        </p:spPr>
        <p:txBody>
          <a:bodyPr/>
          <a:lstStyle/>
          <a:p>
            <a:pPr algn="ctr"/>
            <a:r>
              <a:rPr lang="pl-PL" b="1" i="1" dirty="0" smtClean="0"/>
              <a:t>Sobota c.d.  </a:t>
            </a:r>
            <a:endParaRPr lang="pl-PL" b="1" i="1" dirty="0"/>
          </a:p>
        </p:txBody>
      </p:sp>
      <p:sp>
        <p:nvSpPr>
          <p:cNvPr id="3" name="Symbol zastępczy zawartości 2"/>
          <p:cNvSpPr>
            <a:spLocks noGrp="1"/>
          </p:cNvSpPr>
          <p:nvPr>
            <p:ph idx="1"/>
          </p:nvPr>
        </p:nvSpPr>
        <p:spPr>
          <a:xfrm>
            <a:off x="571472" y="1142984"/>
            <a:ext cx="8286808" cy="5500726"/>
          </a:xfrm>
        </p:spPr>
        <p:txBody>
          <a:bodyPr>
            <a:normAutofit fontScale="92500"/>
          </a:bodyPr>
          <a:lstStyle/>
          <a:p>
            <a:r>
              <a:rPr lang="pl-PL" sz="3200" dirty="0" smtClean="0"/>
              <a:t>Komisyjnie kontrolujemy stan wyposażenia lokalu*, przygotowujemy i oznakowujemy lokal wyborczy, wywieszamy drogowskazy.</a:t>
            </a:r>
          </a:p>
          <a:p>
            <a:r>
              <a:rPr lang="pl-PL" sz="3200" dirty="0" smtClean="0"/>
              <a:t>Informację o godzinie </a:t>
            </a:r>
            <a:r>
              <a:rPr lang="pl-PL" sz="3200" b="1" dirty="0" smtClean="0"/>
              <a:t>rozpoczęcia pracy </a:t>
            </a:r>
            <a:r>
              <a:rPr lang="pl-PL" sz="3200" dirty="0" smtClean="0"/>
              <a:t>– a nie o godzinie rozpoczęcia głosowania – wywiesza-my w sposób umożliwiający zapoznanie się z tą informacją także, gdy budynki są zamknięte).</a:t>
            </a:r>
          </a:p>
          <a:p>
            <a:r>
              <a:rPr lang="pl-PL" sz="3200" dirty="0" smtClean="0"/>
              <a:t>Informacja ta przeznaczona jest dla </a:t>
            </a:r>
            <a:r>
              <a:rPr lang="pl-PL" sz="3200" u="sng" dirty="0" smtClean="0"/>
              <a:t>mężów zaufania </a:t>
            </a:r>
            <a:r>
              <a:rPr lang="pl-PL" sz="3200" dirty="0" smtClean="0"/>
              <a:t>w celu umożliwienia im obecności przy wszystkich czynnościach komisji </a:t>
            </a:r>
            <a:r>
              <a:rPr lang="pl-PL" sz="3200" dirty="0" err="1" smtClean="0"/>
              <a:t>poprzedzają-cych</a:t>
            </a:r>
            <a:r>
              <a:rPr lang="pl-PL" sz="3200" dirty="0" smtClean="0"/>
              <a:t> otwarcie lokalu.</a:t>
            </a:r>
          </a:p>
          <a:p>
            <a:endParaRPr lang="pl-P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96908"/>
          </a:xfrm>
        </p:spPr>
        <p:txBody>
          <a:bodyPr/>
          <a:lstStyle/>
          <a:p>
            <a:pPr algn="ctr"/>
            <a:r>
              <a:rPr lang="pl-PL" b="1" i="1" dirty="0" smtClean="0"/>
              <a:t>Sobota c.d. </a:t>
            </a:r>
            <a:endParaRPr lang="pl-PL" b="1" i="1" dirty="0"/>
          </a:p>
        </p:txBody>
      </p:sp>
      <p:sp>
        <p:nvSpPr>
          <p:cNvPr id="3" name="Symbol zastępczy zawartości 2"/>
          <p:cNvSpPr>
            <a:spLocks noGrp="1"/>
          </p:cNvSpPr>
          <p:nvPr>
            <p:ph idx="1"/>
          </p:nvPr>
        </p:nvSpPr>
        <p:spPr>
          <a:xfrm>
            <a:off x="357158" y="1142984"/>
            <a:ext cx="8572560" cy="4929222"/>
          </a:xfrm>
        </p:spPr>
        <p:txBody>
          <a:bodyPr>
            <a:noAutofit/>
          </a:bodyPr>
          <a:lstStyle/>
          <a:p>
            <a:pPr>
              <a:buFont typeface="Wingdings" pitchFamily="2" charset="2"/>
              <a:buChar char="q"/>
            </a:pPr>
            <a:r>
              <a:rPr lang="pl-PL" sz="3200" dirty="0" smtClean="0"/>
              <a:t>Karty do głosowania muszą być  sobotę </a:t>
            </a:r>
            <a:r>
              <a:rPr lang="pl-PL" sz="3200" dirty="0" err="1" smtClean="0"/>
              <a:t>rzetel-nie</a:t>
            </a:r>
            <a:r>
              <a:rPr lang="pl-PL" sz="3200" dirty="0" smtClean="0"/>
              <a:t> policzone, </a:t>
            </a:r>
            <a:r>
              <a:rPr lang="pl-PL" sz="3200" b="1" dirty="0" smtClean="0"/>
              <a:t>opakowane*, opisane </a:t>
            </a:r>
            <a:r>
              <a:rPr lang="pl-PL" sz="3200" dirty="0" smtClean="0"/>
              <a:t>i</a:t>
            </a:r>
            <a:r>
              <a:rPr lang="pl-PL" sz="3200" b="1" dirty="0" smtClean="0"/>
              <a:t> </a:t>
            </a:r>
            <a:r>
              <a:rPr lang="pl-PL" sz="3200" dirty="0" err="1" smtClean="0"/>
              <a:t>zabez-pieczone</a:t>
            </a:r>
            <a:r>
              <a:rPr lang="pl-PL" sz="3200" dirty="0" smtClean="0"/>
              <a:t>, a ich liczba wpisana do protokołu. Pakiety z policzonymi kartami należy </a:t>
            </a:r>
            <a:r>
              <a:rPr lang="pl-PL" sz="3200" dirty="0" err="1" smtClean="0"/>
              <a:t>komisyj-nie</a:t>
            </a:r>
            <a:r>
              <a:rPr lang="pl-PL" sz="3200" dirty="0" smtClean="0"/>
              <a:t> opieczętować i zaparafować;</a:t>
            </a:r>
          </a:p>
          <a:p>
            <a:pPr>
              <a:buFont typeface="Wingdings" pitchFamily="2" charset="2"/>
              <a:buChar char="q"/>
            </a:pPr>
            <a:r>
              <a:rPr lang="pl-PL" sz="3200" b="1" u="sng" dirty="0" smtClean="0"/>
              <a:t>Nie wolno stemplować kart w sobotę</a:t>
            </a:r>
            <a:r>
              <a:rPr lang="pl-PL" sz="3200" dirty="0" smtClean="0"/>
              <a:t>; </a:t>
            </a:r>
          </a:p>
          <a:p>
            <a:pPr>
              <a:buFont typeface="Wingdings" pitchFamily="2" charset="2"/>
              <a:buChar char="q"/>
            </a:pPr>
            <a:r>
              <a:rPr lang="pl-PL" sz="3200" dirty="0" smtClean="0"/>
              <a:t>Pomieszczenie, gdzie będą złożone karty i spisy wyborców musi być dobrze zamknięte (okna i drzwi), opieczętowane tak, aby nie dało się otworzyć okien i drzwi bez zniszczenia plomby;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285728"/>
            <a:ext cx="8501122" cy="1000132"/>
          </a:xfrm>
        </p:spPr>
        <p:txBody>
          <a:bodyPr/>
          <a:lstStyle/>
          <a:p>
            <a:pPr algn="ctr"/>
            <a:r>
              <a:rPr lang="pl-PL" i="1" dirty="0" smtClean="0"/>
              <a:t>BHP – bardzo uważaj na siebie</a:t>
            </a:r>
            <a:endParaRPr lang="pl-PL" i="1" dirty="0"/>
          </a:p>
        </p:txBody>
      </p:sp>
      <p:sp>
        <p:nvSpPr>
          <p:cNvPr id="3" name="Symbol zastępczy zawartości 2"/>
          <p:cNvSpPr>
            <a:spLocks noGrp="1"/>
          </p:cNvSpPr>
          <p:nvPr>
            <p:ph idx="1"/>
          </p:nvPr>
        </p:nvSpPr>
        <p:spPr>
          <a:xfrm>
            <a:off x="428596" y="1142984"/>
            <a:ext cx="8501122" cy="5212576"/>
          </a:xfrm>
        </p:spPr>
        <p:txBody>
          <a:bodyPr>
            <a:noAutofit/>
          </a:bodyPr>
          <a:lstStyle/>
          <a:p>
            <a:r>
              <a:rPr lang="pl-PL" sz="3200" dirty="0" smtClean="0"/>
              <a:t>Jeśli jesteś „zbyt dociekliwy” i „sprawiasz  kłopoty” (jesteś np. członkiem komisji, obserwatorem lub mężem zaufania);</a:t>
            </a:r>
          </a:p>
          <a:p>
            <a:pPr>
              <a:buFont typeface="Wingdings" pitchFamily="2" charset="2"/>
              <a:buChar char="ü"/>
            </a:pPr>
            <a:r>
              <a:rPr lang="pl-PL" sz="3200" dirty="0" smtClean="0"/>
              <a:t>Pilnuj swojej wody, aby nikt jej nie zatruł; </a:t>
            </a:r>
          </a:p>
          <a:p>
            <a:pPr>
              <a:buFont typeface="Wingdings" pitchFamily="2" charset="2"/>
              <a:buChar char="ü"/>
            </a:pPr>
            <a:r>
              <a:rPr lang="pl-PL" sz="3200" dirty="0" smtClean="0"/>
              <a:t>Nie przyjmuj poczęstunków; </a:t>
            </a:r>
          </a:p>
          <a:p>
            <a:pPr>
              <a:buFont typeface="Wingdings" pitchFamily="2" charset="2"/>
              <a:buChar char="ü"/>
            </a:pPr>
            <a:r>
              <a:rPr lang="pl-PL" sz="3200" dirty="0" smtClean="0"/>
              <a:t>Nie pozwól się zostawić nawet na chwilę samemu w niewielkim pomieszczeniu;</a:t>
            </a:r>
          </a:p>
          <a:p>
            <a:r>
              <a:rPr lang="pl-PL" sz="3200" dirty="0" smtClean="0"/>
              <a:t>Zdarzały się przypadki zastosowania środków psychoaktywnych;</a:t>
            </a:r>
          </a:p>
          <a:p>
            <a:r>
              <a:rPr lang="pl-PL" sz="3200" dirty="0" smtClean="0"/>
              <a:t>Z zaufaną osobą podzielcie role lwa i owcy</a:t>
            </a:r>
            <a:endParaRPr lang="pl-PL"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14290"/>
            <a:ext cx="7772400" cy="1212174"/>
          </a:xfrm>
        </p:spPr>
        <p:txBody>
          <a:bodyPr/>
          <a:lstStyle/>
          <a:p>
            <a:r>
              <a:rPr lang="pl-PL" sz="3200" i="1" dirty="0" smtClean="0"/>
              <a:t>Wyposażenie lokalu</a:t>
            </a:r>
            <a:r>
              <a:rPr lang="pl-PL" sz="3200" b="1" i="1" dirty="0" smtClean="0"/>
              <a:t> </a:t>
            </a:r>
            <a:r>
              <a:rPr lang="pl-PL" sz="3200" i="1" dirty="0" smtClean="0"/>
              <a:t>(obowiązkowe):</a:t>
            </a:r>
            <a:endParaRPr lang="pl-PL" sz="3200" i="1" dirty="0"/>
          </a:p>
        </p:txBody>
      </p:sp>
      <p:sp>
        <p:nvSpPr>
          <p:cNvPr id="3" name="Symbol zastępczy zawartości 2"/>
          <p:cNvSpPr>
            <a:spLocks noGrp="1"/>
          </p:cNvSpPr>
          <p:nvPr>
            <p:ph idx="1"/>
          </p:nvPr>
        </p:nvSpPr>
        <p:spPr>
          <a:xfrm>
            <a:off x="428596" y="928670"/>
            <a:ext cx="8429684" cy="5715040"/>
          </a:xfrm>
        </p:spPr>
        <p:txBody>
          <a:bodyPr>
            <a:noAutofit/>
          </a:bodyPr>
          <a:lstStyle/>
          <a:p>
            <a:r>
              <a:rPr lang="pl-PL" sz="3200" dirty="0" smtClean="0"/>
              <a:t>godło państwowe, urna, miejsca zapewniające tajność głosowania (w  liczbie wystarczającej  do sprawnego przebiegu  głosowania) z </a:t>
            </a:r>
            <a:r>
              <a:rPr lang="pl-PL" sz="3200" dirty="0" err="1" smtClean="0"/>
              <a:t>infor-macją</a:t>
            </a:r>
            <a:r>
              <a:rPr lang="pl-PL" sz="3200" dirty="0" smtClean="0"/>
              <a:t> o sposobie głosowania i warunkach ważności głosu oraz przyborami do pisania.</a:t>
            </a:r>
          </a:p>
          <a:p>
            <a:r>
              <a:rPr lang="pl-PL" sz="3200" b="1" dirty="0" smtClean="0"/>
              <a:t>Na widocznym miejscu wywiesza się urzędowe obwieszczenia i informacje:</a:t>
            </a:r>
          </a:p>
          <a:p>
            <a:r>
              <a:rPr lang="pl-PL" sz="3200" dirty="0" smtClean="0"/>
              <a:t> o numerze i granicach okręgu wyborczego,</a:t>
            </a:r>
          </a:p>
          <a:p>
            <a:r>
              <a:rPr lang="pl-PL" sz="3200" dirty="0" smtClean="0"/>
              <a:t>o zarejestrowanych listach kandydatów na Prezydenta RP,  nazwach  komitetów, wraz z danymi o kandydatach,</a:t>
            </a:r>
          </a:p>
          <a:p>
            <a:endParaRPr lang="pl-PL"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512064"/>
            <a:ext cx="8143932" cy="702358"/>
          </a:xfrm>
        </p:spPr>
        <p:txBody>
          <a:bodyPr/>
          <a:lstStyle/>
          <a:p>
            <a:r>
              <a:rPr lang="pl-PL" sz="3200" i="1" dirty="0" smtClean="0"/>
              <a:t>Wyposażenie lokalu</a:t>
            </a:r>
            <a:r>
              <a:rPr lang="pl-PL" sz="3200" b="1" i="1" dirty="0" smtClean="0"/>
              <a:t> </a:t>
            </a:r>
            <a:r>
              <a:rPr lang="pl-PL" sz="3200" i="1" dirty="0" smtClean="0"/>
              <a:t>(obowiązkowe) c.d. </a:t>
            </a:r>
            <a:endParaRPr lang="pl-PL" sz="3200" dirty="0"/>
          </a:p>
        </p:txBody>
      </p:sp>
      <p:sp>
        <p:nvSpPr>
          <p:cNvPr id="3" name="Symbol zastępczy zawartości 2"/>
          <p:cNvSpPr>
            <a:spLocks noGrp="1"/>
          </p:cNvSpPr>
          <p:nvPr>
            <p:ph idx="1"/>
          </p:nvPr>
        </p:nvSpPr>
        <p:spPr>
          <a:xfrm>
            <a:off x="428596" y="1285860"/>
            <a:ext cx="8572560" cy="5357850"/>
          </a:xfrm>
        </p:spPr>
        <p:txBody>
          <a:bodyPr>
            <a:noAutofit/>
          </a:bodyPr>
          <a:lstStyle/>
          <a:p>
            <a:r>
              <a:rPr lang="pl-PL" sz="3400" dirty="0" smtClean="0"/>
              <a:t>Obwieszczenia: </a:t>
            </a:r>
          </a:p>
          <a:p>
            <a:pPr>
              <a:buFont typeface="Wingdings" pitchFamily="2" charset="2"/>
              <a:buChar char="ü"/>
            </a:pPr>
            <a:r>
              <a:rPr lang="pl-PL" sz="3400" dirty="0" smtClean="0"/>
              <a:t>o numerach i granicach obwodów oraz siedzibach obwodowych komisji;</a:t>
            </a:r>
          </a:p>
          <a:p>
            <a:pPr marL="582930" indent="-514350">
              <a:buFont typeface="Wingdings" pitchFamily="2" charset="2"/>
              <a:buChar char="ü"/>
            </a:pPr>
            <a:r>
              <a:rPr lang="pl-PL" sz="3400" dirty="0" smtClean="0"/>
              <a:t>o sposobie głosowania i warunkach ważności głosu;</a:t>
            </a:r>
          </a:p>
          <a:p>
            <a:pPr>
              <a:buFont typeface="Wingdings" pitchFamily="2" charset="2"/>
              <a:buChar char="ü"/>
            </a:pPr>
            <a:r>
              <a:rPr lang="pl-PL" sz="3400" dirty="0" smtClean="0"/>
              <a:t>o składzie komisji i pełnionych funkcjach;</a:t>
            </a:r>
          </a:p>
          <a:p>
            <a:r>
              <a:rPr lang="pl-PL" sz="3400" dirty="0" smtClean="0"/>
              <a:t>Obwieszczenia i informacje powinny być też umieszczone na wysokości umożliwiającej ich odczytanie przez wyborców na wózkach; </a:t>
            </a:r>
            <a:endParaRPr lang="pl-PL" sz="32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939784"/>
          </a:xfrm>
        </p:spPr>
        <p:txBody>
          <a:bodyPr/>
          <a:lstStyle/>
          <a:p>
            <a:r>
              <a:rPr lang="pl-PL" b="1" i="1" dirty="0" smtClean="0"/>
              <a:t>Niedziela godz. 5.30 lub 6.00</a:t>
            </a:r>
            <a:endParaRPr lang="pl-PL" b="1" i="1" dirty="0"/>
          </a:p>
        </p:txBody>
      </p:sp>
      <p:sp>
        <p:nvSpPr>
          <p:cNvPr id="3" name="Symbol zastępczy zawartości 2"/>
          <p:cNvSpPr>
            <a:spLocks noGrp="1"/>
          </p:cNvSpPr>
          <p:nvPr>
            <p:ph idx="1"/>
          </p:nvPr>
        </p:nvSpPr>
        <p:spPr>
          <a:xfrm>
            <a:off x="357158" y="1071546"/>
            <a:ext cx="8786842" cy="5786454"/>
          </a:xfrm>
        </p:spPr>
        <p:txBody>
          <a:bodyPr>
            <a:normAutofit fontScale="92500"/>
          </a:bodyPr>
          <a:lstStyle/>
          <a:p>
            <a:r>
              <a:rPr lang="pl-PL" sz="3500" dirty="0"/>
              <a:t>Przychodzimy 15 minut przed umówioną godziną, by bez nas nie rozpoczęto.</a:t>
            </a:r>
          </a:p>
          <a:p>
            <a:r>
              <a:rPr lang="pl-PL" sz="3500" dirty="0" smtClean="0"/>
              <a:t>Przynosimy </a:t>
            </a:r>
            <a:r>
              <a:rPr lang="pl-PL" sz="3500" dirty="0" err="1"/>
              <a:t>smartfony</a:t>
            </a:r>
            <a:r>
              <a:rPr lang="pl-PL" sz="3500" dirty="0"/>
              <a:t> (z </a:t>
            </a:r>
            <a:r>
              <a:rPr lang="pl-PL" sz="3500" dirty="0" smtClean="0"/>
              <a:t>ładowarkami </a:t>
            </a:r>
            <a:r>
              <a:rPr lang="pl-PL" sz="3500" dirty="0"/>
              <a:t>i </a:t>
            </a:r>
            <a:r>
              <a:rPr lang="pl-PL" sz="3500" dirty="0" smtClean="0"/>
              <a:t>kartami SD) - można </a:t>
            </a:r>
            <a:r>
              <a:rPr lang="pl-PL" sz="3500" dirty="0"/>
              <a:t>nagrywać sytuacje </a:t>
            </a:r>
            <a:r>
              <a:rPr lang="pl-PL" sz="3500" dirty="0" smtClean="0"/>
              <a:t>nadzwyczajne; </a:t>
            </a:r>
            <a:endParaRPr lang="pl-PL" sz="3500" dirty="0"/>
          </a:p>
          <a:p>
            <a:r>
              <a:rPr lang="pl-PL" sz="3500" dirty="0"/>
              <a:t>Wszystko przenosimy do lokalu z urną - karty do głosowania, </a:t>
            </a:r>
            <a:r>
              <a:rPr lang="pl-PL" sz="3500" dirty="0" smtClean="0"/>
              <a:t>spisy wyborców, formularze </a:t>
            </a:r>
            <a:r>
              <a:rPr lang="pl-PL" sz="3500" dirty="0" err="1" smtClean="0"/>
              <a:t>pro-tokołów</a:t>
            </a:r>
            <a:r>
              <a:rPr lang="pl-PL" sz="3500" dirty="0" smtClean="0"/>
              <a:t>  itd</a:t>
            </a:r>
            <a:r>
              <a:rPr lang="pl-PL" sz="3500" dirty="0"/>
              <a:t>. </a:t>
            </a:r>
            <a:r>
              <a:rPr lang="pl-PL" sz="3500" dirty="0" smtClean="0"/>
              <a:t> aby mieć stały </a:t>
            </a:r>
            <a:r>
              <a:rPr lang="pl-PL" sz="3500" dirty="0"/>
              <a:t>nadzór nad nimi. </a:t>
            </a:r>
            <a:r>
              <a:rPr lang="pl-PL" sz="3500" dirty="0" smtClean="0"/>
              <a:t>Pieczęć </a:t>
            </a:r>
            <a:r>
              <a:rPr lang="pl-PL" sz="3500" dirty="0"/>
              <a:t>trzyma </a:t>
            </a:r>
            <a:r>
              <a:rPr lang="pl-PL" sz="3500" dirty="0" smtClean="0"/>
              <a:t>przewodniczący.</a:t>
            </a:r>
          </a:p>
          <a:p>
            <a:r>
              <a:rPr lang="pl-PL" sz="3500" dirty="0" smtClean="0"/>
              <a:t>Pustą urnę zamykamy, protokolarnie </a:t>
            </a:r>
            <a:r>
              <a:rPr lang="pl-PL" sz="3500" dirty="0" err="1" smtClean="0"/>
              <a:t>plombu-jemy</a:t>
            </a:r>
            <a:r>
              <a:rPr lang="pl-PL" sz="3500" dirty="0" smtClean="0"/>
              <a:t> specjalnymi paskami - plombami i </a:t>
            </a:r>
            <a:r>
              <a:rPr lang="pl-PL" sz="3500" dirty="0" err="1" smtClean="0"/>
              <a:t>zakle-jamy</a:t>
            </a:r>
            <a:r>
              <a:rPr lang="pl-PL" sz="3500" dirty="0" smtClean="0"/>
              <a:t> wlot, który też plombujemy;</a:t>
            </a:r>
            <a:endParaRPr lang="pl-PL" sz="3500" dirty="0"/>
          </a:p>
          <a:p>
            <a:endParaRPr lang="pl-P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512064"/>
            <a:ext cx="7772400" cy="773796"/>
          </a:xfrm>
        </p:spPr>
        <p:txBody>
          <a:bodyPr/>
          <a:lstStyle/>
          <a:p>
            <a:pPr algn="ctr"/>
            <a:r>
              <a:rPr lang="pl-PL" b="1" i="1" dirty="0" smtClean="0"/>
              <a:t>Niedziela przed godz. 7.00</a:t>
            </a:r>
            <a:endParaRPr lang="pl-PL" b="1" i="1" dirty="0"/>
          </a:p>
        </p:txBody>
      </p:sp>
      <p:sp>
        <p:nvSpPr>
          <p:cNvPr id="3" name="Symbol zastępczy zawartości 2"/>
          <p:cNvSpPr>
            <a:spLocks noGrp="1"/>
          </p:cNvSpPr>
          <p:nvPr>
            <p:ph idx="1"/>
          </p:nvPr>
        </p:nvSpPr>
        <p:spPr>
          <a:xfrm>
            <a:off x="500034" y="1357298"/>
            <a:ext cx="8429684" cy="5500702"/>
          </a:xfrm>
        </p:spPr>
        <p:txBody>
          <a:bodyPr>
            <a:noAutofit/>
          </a:bodyPr>
          <a:lstStyle/>
          <a:p>
            <a:r>
              <a:rPr lang="pl-PL" sz="3200" dirty="0" smtClean="0"/>
              <a:t>Liczymy karty, porównujemy liczbę kart z liczbą kart z soboty i wpisujemy do protokołu; </a:t>
            </a:r>
          </a:p>
          <a:p>
            <a:r>
              <a:rPr lang="pl-PL" sz="3200" dirty="0" smtClean="0"/>
              <a:t>Stemplujemy WSZYSTKIE  karty – jeśli nie zdążymy do godz. 7.00, kontynuujemy w loka-lu z urną (nie wolno stemplować w </a:t>
            </a:r>
            <a:r>
              <a:rPr lang="pl-PL" sz="3200" dirty="0" err="1" smtClean="0"/>
              <a:t>pomiesz-czeniu</a:t>
            </a:r>
            <a:r>
              <a:rPr lang="pl-PL" sz="3200" dirty="0" smtClean="0"/>
              <a:t> dodatkowym czyli pozostawiać kart poza nadzorem  całej komisji) – zgodnie z kodeksem wyborczym wszystkie czynności wykonujemy w obecności 50% komisji;</a:t>
            </a:r>
          </a:p>
          <a:p>
            <a:r>
              <a:rPr lang="pl-PL" sz="3200" dirty="0" smtClean="0"/>
              <a:t>Sprawdzamy spisy wyborców;</a:t>
            </a:r>
            <a:endParaRPr lang="pl-PL"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512064"/>
            <a:ext cx="7772400" cy="773796"/>
          </a:xfrm>
        </p:spPr>
        <p:txBody>
          <a:bodyPr/>
          <a:lstStyle/>
          <a:p>
            <a:r>
              <a:rPr lang="pl-PL" b="1" i="1" dirty="0" smtClean="0"/>
              <a:t>Niedziela 7.00</a:t>
            </a:r>
            <a:endParaRPr lang="pl-PL" b="1" i="1" dirty="0"/>
          </a:p>
        </p:txBody>
      </p:sp>
      <p:sp>
        <p:nvSpPr>
          <p:cNvPr id="3" name="Symbol zastępczy zawartości 2"/>
          <p:cNvSpPr>
            <a:spLocks noGrp="1"/>
          </p:cNvSpPr>
          <p:nvPr>
            <p:ph idx="1"/>
          </p:nvPr>
        </p:nvSpPr>
        <p:spPr>
          <a:xfrm>
            <a:off x="571472" y="1285860"/>
            <a:ext cx="8286808" cy="5286412"/>
          </a:xfrm>
        </p:spPr>
        <p:txBody>
          <a:bodyPr>
            <a:noAutofit/>
          </a:bodyPr>
          <a:lstStyle/>
          <a:p>
            <a:r>
              <a:rPr lang="pl-PL" sz="3200" dirty="0" smtClean="0"/>
              <a:t>Sprawdzamy, pieczęcie urny, komisyjnie odsłaniamy wlot urny – protokół; </a:t>
            </a:r>
          </a:p>
          <a:p>
            <a:r>
              <a:rPr lang="pl-PL" sz="3200" dirty="0" smtClean="0"/>
              <a:t>Otwarcie lokalu - godzina 7:00 </a:t>
            </a:r>
          </a:p>
          <a:p>
            <a:r>
              <a:rPr lang="pl-PL" sz="3200" dirty="0" smtClean="0"/>
              <a:t>Wejścia/wyjścia do lokalu pilnuje członek komisji, który reguluje ruch i nie dopuszcza do wyniesienia/wniesienia karty;</a:t>
            </a:r>
          </a:p>
          <a:p>
            <a:r>
              <a:rPr lang="pl-PL" sz="3200" dirty="0" smtClean="0"/>
              <a:t>Zapewniamy ciągły nadzór przy urnie aby głosujący wrzucali tylko po jednej karcie. Zliczamy liczbę kart wrzuconych – cały czas, by wiedzieć ile kart powinno być w urnie*;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Wydawanie kart </a:t>
            </a:r>
            <a:endParaRPr lang="pl-PL" b="1" i="1" dirty="0"/>
          </a:p>
        </p:txBody>
      </p:sp>
      <p:sp>
        <p:nvSpPr>
          <p:cNvPr id="3" name="Symbol zastępczy zawartości 2"/>
          <p:cNvSpPr>
            <a:spLocks noGrp="1"/>
          </p:cNvSpPr>
          <p:nvPr>
            <p:ph idx="1"/>
          </p:nvPr>
        </p:nvSpPr>
        <p:spPr>
          <a:xfrm>
            <a:off x="500034" y="1571612"/>
            <a:ext cx="8286808" cy="5000660"/>
          </a:xfrm>
        </p:spPr>
        <p:txBody>
          <a:bodyPr>
            <a:noAutofit/>
          </a:bodyPr>
          <a:lstStyle/>
          <a:p>
            <a:r>
              <a:rPr lang="pl-PL" sz="3200" dirty="0" smtClean="0"/>
              <a:t>Karty wydajemy po sprawdzeniu tożsamości i pokwitowaniu odbioru karty; </a:t>
            </a:r>
          </a:p>
          <a:p>
            <a:r>
              <a:rPr lang="pl-PL" sz="3200" i="1" dirty="0" smtClean="0"/>
              <a:t>Jeśli uda nam się w sobotę spisać adresy z listy dodatkowej, to zaznaczamy ołówkiem w spisach stałych wyborców adresy, pod jakimi  dopisane są osoby ze spisu dodatkowego aby pytać stałych wyborców o ich „gości” </a:t>
            </a:r>
            <a:endParaRPr lang="pl-PL" sz="3200" dirty="0" smtClean="0"/>
          </a:p>
          <a:p>
            <a:r>
              <a:rPr lang="pl-PL" sz="3200" i="1" dirty="0" smtClean="0"/>
              <a:t>Ze </a:t>
            </a:r>
            <a:r>
              <a:rPr lang="pl-PL" sz="3200" i="1" dirty="0" smtClean="0"/>
              <a:t>spisu dodatkowego wynotowujemy adresy  - zwłaszcza adresy niepełne; </a:t>
            </a:r>
            <a:endParaRPr lang="pl-PL" sz="3200" i="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i="1" dirty="0" smtClean="0"/>
              <a:t>Niedziela – głosowanie </a:t>
            </a:r>
            <a:endParaRPr lang="pl-PL" b="1" i="1" dirty="0"/>
          </a:p>
        </p:txBody>
      </p:sp>
      <p:sp>
        <p:nvSpPr>
          <p:cNvPr id="3" name="Symbol zastępczy zawartości 2"/>
          <p:cNvSpPr>
            <a:spLocks noGrp="1"/>
          </p:cNvSpPr>
          <p:nvPr>
            <p:ph idx="1"/>
          </p:nvPr>
        </p:nvSpPr>
        <p:spPr>
          <a:xfrm>
            <a:off x="571472" y="1428736"/>
            <a:ext cx="8358246" cy="4926824"/>
          </a:xfrm>
        </p:spPr>
        <p:txBody>
          <a:bodyPr>
            <a:normAutofit/>
          </a:bodyPr>
          <a:lstStyle/>
          <a:p>
            <a:r>
              <a:rPr lang="pl-PL" sz="3200" dirty="0" smtClean="0"/>
              <a:t>W lokalu wyborczym (z urną) musi być stale obecnych przynajmniej </a:t>
            </a:r>
            <a:r>
              <a:rPr lang="pl-PL" sz="3200" b="1" dirty="0" smtClean="0"/>
              <a:t>50% składu komisji w tym przewodniczący albo zastępca</a:t>
            </a:r>
            <a:r>
              <a:rPr lang="pl-PL" sz="3200" dirty="0" smtClean="0"/>
              <a:t>;</a:t>
            </a:r>
            <a:endParaRPr lang="pl-PL" sz="800" dirty="0" smtClean="0"/>
          </a:p>
          <a:p>
            <a:pPr>
              <a:buNone/>
            </a:pPr>
            <a:endParaRPr lang="pl-PL" sz="800" dirty="0" smtClean="0"/>
          </a:p>
          <a:p>
            <a:r>
              <a:rPr lang="pl-PL" sz="3200" dirty="0" smtClean="0"/>
              <a:t>Stali wyborcy spisani są wg adresu, wyborcy w spisie dodatkowym alfabetycznie wg nazwisk; </a:t>
            </a:r>
          </a:p>
          <a:p>
            <a:pPr>
              <a:buNone/>
            </a:pPr>
            <a:endParaRPr lang="pl-PL" sz="900" dirty="0" smtClean="0"/>
          </a:p>
          <a:p>
            <a:r>
              <a:rPr lang="pl-PL" sz="3200" dirty="0" smtClean="0"/>
              <a:t>Wydajemy karty dopiero po dokładnym sprawdzeniu dokumentu tożsamości oraz uzyskaniu podpisu w spisie wyborców;</a:t>
            </a:r>
          </a:p>
          <a:p>
            <a:endParaRPr lang="pl-P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85786" y="500042"/>
            <a:ext cx="8072494" cy="914400"/>
          </a:xfrm>
        </p:spPr>
        <p:txBody>
          <a:bodyPr/>
          <a:lstStyle/>
          <a:p>
            <a:r>
              <a:rPr lang="pl-PL" sz="3600" b="1" i="1" dirty="0" smtClean="0"/>
              <a:t>Na co zwracamy szczególną uwagę </a:t>
            </a:r>
            <a:endParaRPr lang="pl-PL" sz="3600" b="1" i="1" dirty="0"/>
          </a:p>
        </p:txBody>
      </p:sp>
      <p:sp>
        <p:nvSpPr>
          <p:cNvPr id="3" name="Symbol zastępczy zawartości 2"/>
          <p:cNvSpPr>
            <a:spLocks noGrp="1"/>
          </p:cNvSpPr>
          <p:nvPr>
            <p:ph idx="1"/>
          </p:nvPr>
        </p:nvSpPr>
        <p:spPr>
          <a:xfrm>
            <a:off x="714348" y="1428736"/>
            <a:ext cx="7972452" cy="5286412"/>
          </a:xfrm>
        </p:spPr>
        <p:txBody>
          <a:bodyPr>
            <a:normAutofit/>
          </a:bodyPr>
          <a:lstStyle/>
          <a:p>
            <a:r>
              <a:rPr lang="pl-PL" sz="3200" dirty="0" smtClean="0"/>
              <a:t>Obserwujemy czy </a:t>
            </a:r>
            <a:r>
              <a:rPr lang="pl-PL" sz="3200" b="1" dirty="0" smtClean="0"/>
              <a:t>nikt z członków komisji nie dopisuje czegoś do spisu wyborców i bez powodu nie siedzi przy tych listach z długopisem </a:t>
            </a:r>
            <a:r>
              <a:rPr lang="pl-PL" sz="3200" dirty="0" smtClean="0"/>
              <a:t>w ręku w czasie, gdy nikogo z wyborców nie ma przy jego stanowisku – zasadą jest, że członek komisji nie powinien mieć w ręku długopisu – wystarczy ołówek</a:t>
            </a:r>
            <a:r>
              <a:rPr lang="pl-PL" sz="3200" i="1" dirty="0" smtClean="0"/>
              <a:t>;</a:t>
            </a:r>
          </a:p>
          <a:p>
            <a:r>
              <a:rPr lang="pl-PL" sz="3200" dirty="0" smtClean="0"/>
              <a:t>Czy nie stwarza się „sztucznego tłoku” </a:t>
            </a:r>
          </a:p>
          <a:p>
            <a:r>
              <a:rPr lang="pl-PL" sz="3200" dirty="0" smtClean="0"/>
              <a:t>Czy wyborcy z zaświadczeniami przychodzą falami (numery rej. autokarów)*;</a:t>
            </a:r>
            <a:endParaRPr lang="pl-PL" sz="3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71472" y="1428736"/>
            <a:ext cx="8286808" cy="5214974"/>
          </a:xfrm>
        </p:spPr>
        <p:txBody>
          <a:bodyPr>
            <a:normAutofit fontScale="85000" lnSpcReduction="10000"/>
          </a:bodyPr>
          <a:lstStyle/>
          <a:p>
            <a:r>
              <a:rPr lang="pl-PL" sz="3500" dirty="0" smtClean="0"/>
              <a:t>Czy strażnik urny bez przerwy obserwuje urnę i zlicza karty wrzucane do urny; </a:t>
            </a:r>
          </a:p>
          <a:p>
            <a:endParaRPr lang="pl-PL" sz="900" dirty="0" smtClean="0"/>
          </a:p>
          <a:p>
            <a:r>
              <a:rPr lang="pl-PL" sz="3500" dirty="0" smtClean="0"/>
              <a:t>Czy na sali stale jest przewodniczący lub z-ca;</a:t>
            </a:r>
          </a:p>
          <a:p>
            <a:endParaRPr lang="pl-PL" sz="900" dirty="0" smtClean="0"/>
          </a:p>
          <a:p>
            <a:r>
              <a:rPr lang="pl-PL" sz="3500" dirty="0" smtClean="0"/>
              <a:t>Wszelkie uwagi w pierwszym rzędzie zgłaszamy Przewodniczącemu;  </a:t>
            </a:r>
          </a:p>
          <a:p>
            <a:endParaRPr lang="pl-PL" sz="900" dirty="0" smtClean="0"/>
          </a:p>
          <a:p>
            <a:r>
              <a:rPr lang="pl-PL" sz="3500" dirty="0" smtClean="0"/>
              <a:t>Spisujemy liczbę wyborców dopisanych do spisu (osobna lista) i przesyłamy do koordynatora</a:t>
            </a:r>
            <a:r>
              <a:rPr lang="pl-PL" sz="3200" dirty="0" smtClean="0"/>
              <a:t>;</a:t>
            </a:r>
          </a:p>
          <a:p>
            <a:endParaRPr lang="pl-PL" sz="900" dirty="0" smtClean="0"/>
          </a:p>
          <a:p>
            <a:r>
              <a:rPr lang="pl-PL" sz="3500" dirty="0" smtClean="0"/>
              <a:t>Jeśli karty są trzymane w pomieszczeniu innym niż lokal z urną reagujemy bezwzględnie</a:t>
            </a:r>
            <a:r>
              <a:rPr lang="pl-PL" sz="3200" dirty="0" smtClean="0"/>
              <a:t>;  </a:t>
            </a:r>
          </a:p>
          <a:p>
            <a:endParaRPr lang="pl-PL" dirty="0" smtClean="0"/>
          </a:p>
          <a:p>
            <a:endParaRPr lang="pl-PL" dirty="0"/>
          </a:p>
        </p:txBody>
      </p:sp>
      <p:sp>
        <p:nvSpPr>
          <p:cNvPr id="4" name="Tytuł 1"/>
          <p:cNvSpPr>
            <a:spLocks noGrp="1"/>
          </p:cNvSpPr>
          <p:nvPr>
            <p:ph type="title"/>
          </p:nvPr>
        </p:nvSpPr>
        <p:spPr/>
        <p:txBody>
          <a:bodyPr/>
          <a:lstStyle/>
          <a:p>
            <a:r>
              <a:rPr lang="pl-PL" sz="3600" b="1" i="1" dirty="0" smtClean="0"/>
              <a:t>Na co zwracamy uwagę c.d. </a:t>
            </a:r>
            <a:endParaRPr lang="pl-PL" sz="3600" b="1"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357166"/>
            <a:ext cx="7772400" cy="1069298"/>
          </a:xfrm>
        </p:spPr>
        <p:txBody>
          <a:bodyPr/>
          <a:lstStyle/>
          <a:p>
            <a:pPr algn="ctr"/>
            <a:r>
              <a:rPr lang="pl-PL" b="1" i="1" dirty="0" smtClean="0"/>
              <a:t>Jeśli widzimy fałszerstwo </a:t>
            </a:r>
            <a:endParaRPr lang="pl-PL" b="1" dirty="0"/>
          </a:p>
        </p:txBody>
      </p:sp>
      <p:sp>
        <p:nvSpPr>
          <p:cNvPr id="3" name="Symbol zastępczy zawartości 2"/>
          <p:cNvSpPr>
            <a:spLocks noGrp="1"/>
          </p:cNvSpPr>
          <p:nvPr>
            <p:ph idx="1"/>
          </p:nvPr>
        </p:nvSpPr>
        <p:spPr>
          <a:xfrm>
            <a:off x="214282" y="1214422"/>
            <a:ext cx="8929718" cy="5643578"/>
          </a:xfrm>
        </p:spPr>
        <p:txBody>
          <a:bodyPr>
            <a:noAutofit/>
          </a:bodyPr>
          <a:lstStyle/>
          <a:p>
            <a:r>
              <a:rPr lang="pl-PL" sz="3200" dirty="0" smtClean="0"/>
              <a:t>Jeśli przewodniczący nie skoryguje </a:t>
            </a:r>
            <a:r>
              <a:rPr lang="pl-PL" sz="3200" dirty="0" smtClean="0"/>
              <a:t>swej postawy </a:t>
            </a:r>
            <a:r>
              <a:rPr lang="pl-PL" sz="3200" dirty="0" smtClean="0"/>
              <a:t>albo ma wątpliwości wyjaśniamy je z </a:t>
            </a:r>
            <a:r>
              <a:rPr lang="pl-PL" sz="3200" dirty="0" err="1" smtClean="0"/>
              <a:t>Komisa-rzem</a:t>
            </a:r>
            <a:r>
              <a:rPr lang="pl-PL" sz="3200" dirty="0" smtClean="0"/>
              <a:t>. Jeśli nadal przewodniczący nie reaguje </a:t>
            </a:r>
            <a:r>
              <a:rPr lang="pl-PL" sz="3200" dirty="0" smtClean="0"/>
              <a:t>przygotowujemy </a:t>
            </a:r>
            <a:r>
              <a:rPr lang="pl-PL" sz="3200" dirty="0" smtClean="0"/>
              <a:t>na gorąco tekst uwagi do protokołu. </a:t>
            </a:r>
            <a:r>
              <a:rPr lang="pl-PL" sz="3200" dirty="0" smtClean="0"/>
              <a:t>Uwagę </a:t>
            </a:r>
            <a:r>
              <a:rPr lang="pl-PL" sz="3200" dirty="0" smtClean="0"/>
              <a:t>wpisujemy do protokołu </a:t>
            </a:r>
            <a:r>
              <a:rPr lang="pl-PL" sz="3200" dirty="0" smtClean="0"/>
              <a:t>ręcznego </a:t>
            </a:r>
            <a:r>
              <a:rPr lang="pl-PL" sz="3200" dirty="0" smtClean="0"/>
              <a:t>i </a:t>
            </a:r>
            <a:r>
              <a:rPr lang="pl-PL" sz="3200" dirty="0" smtClean="0"/>
              <a:t>pilnujemy</a:t>
            </a:r>
            <a:r>
              <a:rPr lang="pl-PL" sz="3200" dirty="0" smtClean="0"/>
              <a:t>, aby znalazła się w </a:t>
            </a:r>
            <a:r>
              <a:rPr lang="pl-PL" sz="3200" dirty="0" err="1" smtClean="0"/>
              <a:t>proto-kole</a:t>
            </a:r>
            <a:r>
              <a:rPr lang="pl-PL" sz="3200" dirty="0" smtClean="0"/>
              <a:t> </a:t>
            </a:r>
            <a:r>
              <a:rPr lang="pl-PL" sz="3200" dirty="0" smtClean="0"/>
              <a:t>końcowym. </a:t>
            </a:r>
          </a:p>
          <a:p>
            <a:r>
              <a:rPr lang="pl-PL" sz="3200" dirty="0" smtClean="0"/>
              <a:t>Jeśli przewodniczący wyraźnie sam łamie </a:t>
            </a:r>
            <a:r>
              <a:rPr lang="pl-PL" sz="3200" dirty="0" smtClean="0"/>
              <a:t>prawo  </a:t>
            </a:r>
            <a:r>
              <a:rPr lang="pl-PL" sz="3200" dirty="0" smtClean="0"/>
              <a:t>lub </a:t>
            </a:r>
            <a:r>
              <a:rPr lang="pl-PL" sz="3200" dirty="0" smtClean="0"/>
              <a:t>pozwala </a:t>
            </a:r>
            <a:r>
              <a:rPr lang="pl-PL" sz="3200" dirty="0" smtClean="0"/>
              <a:t>na to innym, to piszemy mail do Komisarza oraz wzywamy policję;</a:t>
            </a:r>
          </a:p>
          <a:p>
            <a:r>
              <a:rPr lang="pl-PL" sz="3200" dirty="0" smtClean="0"/>
              <a:t>Policja ma tylko spisać protokół ze zdarzenia. </a:t>
            </a:r>
            <a:endParaRPr lang="pl-PL"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a:xfrm>
            <a:off x="914400" y="4143380"/>
            <a:ext cx="7772400" cy="2175124"/>
          </a:xfrm>
        </p:spPr>
        <p:txBody>
          <a:bodyPr/>
          <a:lstStyle/>
          <a:p>
            <a:pPr algn="ctr"/>
            <a:r>
              <a:rPr lang="pl-PL" i="1" dirty="0" smtClean="0"/>
              <a:t>Jeśli uda nam się zapobiec choćby tylko jednemu bezeceństwu to już będzie sukces </a:t>
            </a:r>
            <a:endParaRPr lang="pl-PL" i="1" dirty="0"/>
          </a:p>
        </p:txBody>
      </p:sp>
      <p:sp>
        <p:nvSpPr>
          <p:cNvPr id="5" name="Podtytuł 4"/>
          <p:cNvSpPr>
            <a:spLocks noGrp="1"/>
          </p:cNvSpPr>
          <p:nvPr>
            <p:ph type="subTitle" idx="1"/>
          </p:nvPr>
        </p:nvSpPr>
        <p:spPr>
          <a:xfrm>
            <a:off x="914400" y="642918"/>
            <a:ext cx="7772400" cy="3357586"/>
          </a:xfrm>
        </p:spPr>
        <p:txBody>
          <a:bodyPr>
            <a:noAutofit/>
          </a:bodyPr>
          <a:lstStyle/>
          <a:p>
            <a:pPr algn="ctr"/>
            <a:r>
              <a:rPr lang="pl-PL" sz="3200" i="1" dirty="0" smtClean="0"/>
              <a:t>Nie oczekujemy od Was cudów  </a:t>
            </a:r>
          </a:p>
          <a:p>
            <a:pPr algn="ctr"/>
            <a:r>
              <a:rPr lang="pl-PL" sz="3200" i="1" dirty="0" smtClean="0"/>
              <a:t>i Wy od siebie też ich nie oczekujcie! </a:t>
            </a:r>
          </a:p>
          <a:p>
            <a:pPr algn="ctr"/>
            <a:r>
              <a:rPr lang="pl-PL" sz="3200" i="1" dirty="0" smtClean="0"/>
              <a:t>Mamy do czynienia z doskonale zorganizowaną grupą przestępczą dysponującą wielkimi pieniędzmi.              </a:t>
            </a:r>
          </a:p>
          <a:p>
            <a:pPr algn="ctr"/>
            <a:r>
              <a:rPr lang="pl-PL" sz="3200" i="1" dirty="0" smtClean="0"/>
              <a:t>A my mamy tylko naszą uczciwość, inteligencję  i spryt oraz WIEDZĘ</a:t>
            </a:r>
            <a:endParaRPr lang="pl-PL" sz="3200" i="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357166"/>
            <a:ext cx="7772400" cy="857256"/>
          </a:xfrm>
        </p:spPr>
        <p:txBody>
          <a:bodyPr/>
          <a:lstStyle/>
          <a:p>
            <a:r>
              <a:rPr lang="pl-PL" b="1" i="1" dirty="0" smtClean="0"/>
              <a:t>21:00 zakończenie głosowania</a:t>
            </a:r>
            <a:endParaRPr lang="pl-PL" b="1" i="1" dirty="0"/>
          </a:p>
        </p:txBody>
      </p:sp>
      <p:sp>
        <p:nvSpPr>
          <p:cNvPr id="3" name="Symbol zastępczy zawartości 2"/>
          <p:cNvSpPr>
            <a:spLocks noGrp="1"/>
          </p:cNvSpPr>
          <p:nvPr>
            <p:ph idx="1"/>
          </p:nvPr>
        </p:nvSpPr>
        <p:spPr>
          <a:xfrm>
            <a:off x="214282" y="1142984"/>
            <a:ext cx="8643998" cy="5715016"/>
          </a:xfrm>
        </p:spPr>
        <p:txBody>
          <a:bodyPr>
            <a:normAutofit lnSpcReduction="10000"/>
          </a:bodyPr>
          <a:lstStyle/>
          <a:p>
            <a:r>
              <a:rPr lang="pl-PL" sz="3200" dirty="0" smtClean="0"/>
              <a:t>Wstrzymanie wchodzenia </a:t>
            </a:r>
            <a:r>
              <a:rPr lang="pl-PL" sz="3200" dirty="0" smtClean="0"/>
              <a:t>wyborców - zamykamy </a:t>
            </a:r>
            <a:r>
              <a:rPr lang="pl-PL" sz="3200" dirty="0" smtClean="0"/>
              <a:t>wejście do lokalu wyborczego;</a:t>
            </a:r>
            <a:endParaRPr lang="pl-PL" sz="3200" dirty="0" smtClean="0"/>
          </a:p>
          <a:p>
            <a:r>
              <a:rPr lang="pl-PL" sz="3200" dirty="0" smtClean="0"/>
              <a:t>Osobom przybyłym przed tą godziną </a:t>
            </a:r>
            <a:r>
              <a:rPr lang="pl-PL" sz="3200" b="1" dirty="0" smtClean="0"/>
              <a:t>do lokalu wyborczego (np. sali gimnastycznej - nie do budynku!)</a:t>
            </a:r>
            <a:r>
              <a:rPr lang="pl-PL" sz="3200" dirty="0" smtClean="0"/>
              <a:t> umożliwiamy oddanie </a:t>
            </a:r>
            <a:r>
              <a:rPr lang="pl-PL" sz="3200" dirty="0" smtClean="0"/>
              <a:t>głosu;</a:t>
            </a:r>
          </a:p>
          <a:p>
            <a:r>
              <a:rPr lang="pl-PL" sz="3200" dirty="0" smtClean="0"/>
              <a:t>Wytyczne zalecają działania sprzeczne z kodeksem wyborczym – głosowanie musi się skończyć o 21.00 (art. 29. par. 2 </a:t>
            </a:r>
            <a:r>
              <a:rPr lang="pl-PL" sz="3200" dirty="0" err="1" smtClean="0"/>
              <a:t>k.w</a:t>
            </a:r>
            <a:r>
              <a:rPr lang="pl-PL" sz="3200" dirty="0" smtClean="0"/>
              <a:t>.). Od tej chwili mogą głosować tylko wyborcy, którzy przybyli do lokalu wyborczego przed godziną zakończenia głosowania (par. 4). </a:t>
            </a:r>
          </a:p>
          <a:p>
            <a:r>
              <a:rPr lang="pl-PL" sz="3200" dirty="0" smtClean="0"/>
              <a:t>Lokal wyborczy = pomieszczenie z urną. </a:t>
            </a:r>
            <a:endParaRPr lang="pl-PL" sz="3200" dirty="0" smtClean="0"/>
          </a:p>
          <a:p>
            <a:pPr>
              <a:buNone/>
            </a:pPr>
            <a:endParaRPr lang="pl-PL" sz="3200" dirty="0" smtClean="0"/>
          </a:p>
          <a:p>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7803"/>
            <a:ext cx="9120383" cy="6875803"/>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512064"/>
            <a:ext cx="8215370" cy="773796"/>
          </a:xfrm>
        </p:spPr>
        <p:txBody>
          <a:bodyPr/>
          <a:lstStyle/>
          <a:p>
            <a:r>
              <a:rPr lang="pl-PL" b="1" i="1" dirty="0" smtClean="0"/>
              <a:t>Po </a:t>
            </a:r>
            <a:r>
              <a:rPr lang="pl-PL" b="1" i="1" dirty="0" smtClean="0"/>
              <a:t>wyjściu ostatnich wyborców</a:t>
            </a:r>
            <a:endParaRPr lang="pl-PL" b="1" i="1" dirty="0"/>
          </a:p>
        </p:txBody>
      </p:sp>
      <p:sp>
        <p:nvSpPr>
          <p:cNvPr id="3" name="Symbol zastępczy zawartości 2"/>
          <p:cNvSpPr>
            <a:spLocks noGrp="1"/>
          </p:cNvSpPr>
          <p:nvPr>
            <p:ph idx="1"/>
          </p:nvPr>
        </p:nvSpPr>
        <p:spPr>
          <a:xfrm>
            <a:off x="500034" y="1357298"/>
            <a:ext cx="8358246" cy="5286412"/>
          </a:xfrm>
        </p:spPr>
        <p:txBody>
          <a:bodyPr>
            <a:noAutofit/>
          </a:bodyPr>
          <a:lstStyle/>
          <a:p>
            <a:r>
              <a:rPr lang="pl-PL" sz="3600" dirty="0" smtClean="0"/>
              <a:t>Zaklejamy wlot urny - pieczętujemy i podpisujemy się na plombie;   </a:t>
            </a:r>
          </a:p>
          <a:p>
            <a:r>
              <a:rPr lang="pl-PL" sz="3600" b="1" dirty="0" smtClean="0"/>
              <a:t>Odbieramy długopisy, rozdajemy ołówki; </a:t>
            </a:r>
            <a:endParaRPr lang="pl-PL" sz="3600" dirty="0" smtClean="0"/>
          </a:p>
          <a:p>
            <a:r>
              <a:rPr lang="pl-PL" sz="3600" dirty="0" smtClean="0"/>
              <a:t>Liczymy </a:t>
            </a:r>
            <a:r>
              <a:rPr lang="pl-PL" sz="3600" dirty="0" smtClean="0"/>
              <a:t>niewykorzystane karty i wpisujemy ich liczbę do protokołu. Pakujemy te karty i zabezpieczamy plombą – odkładamy na miejscu łatwym do obserwowania;</a:t>
            </a:r>
          </a:p>
          <a:p>
            <a:endParaRPr lang="pl-PL" sz="3200" i="1" dirty="0" smtClean="0"/>
          </a:p>
          <a:p>
            <a:endParaRPr lang="pl-PL" sz="3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i="1" dirty="0" smtClean="0"/>
              <a:t>Po zaklejeniu wlotu urny </a:t>
            </a:r>
            <a:endParaRPr lang="pl-PL" b="1" i="1" dirty="0"/>
          </a:p>
        </p:txBody>
      </p:sp>
      <p:sp>
        <p:nvSpPr>
          <p:cNvPr id="3" name="Symbol zastępczy zawartości 2"/>
          <p:cNvSpPr>
            <a:spLocks noGrp="1"/>
          </p:cNvSpPr>
          <p:nvPr>
            <p:ph idx="1"/>
          </p:nvPr>
        </p:nvSpPr>
        <p:spPr>
          <a:xfrm>
            <a:off x="428596" y="1783560"/>
            <a:ext cx="8501122" cy="4572000"/>
          </a:xfrm>
        </p:spPr>
        <p:txBody>
          <a:bodyPr>
            <a:noAutofit/>
          </a:bodyPr>
          <a:lstStyle/>
          <a:p>
            <a:r>
              <a:rPr lang="pl-PL" sz="3600" dirty="0" smtClean="0"/>
              <a:t>Sumujemy liczbę podpisów + </a:t>
            </a:r>
            <a:r>
              <a:rPr lang="pl-PL" sz="3600" dirty="0" smtClean="0"/>
              <a:t>l. </a:t>
            </a:r>
            <a:r>
              <a:rPr lang="pl-PL" sz="3600" dirty="0" smtClean="0"/>
              <a:t>kopert do </a:t>
            </a:r>
            <a:r>
              <a:rPr lang="pl-PL" sz="3600" dirty="0" smtClean="0"/>
              <a:t>głosowania korespondencyjnego</a:t>
            </a:r>
            <a:r>
              <a:rPr lang="pl-PL" sz="3600" dirty="0" smtClean="0"/>
              <a:t>;</a:t>
            </a:r>
          </a:p>
          <a:p>
            <a:r>
              <a:rPr lang="pl-PL" sz="3600" dirty="0" smtClean="0"/>
              <a:t>Spisy wyborców </a:t>
            </a:r>
            <a:r>
              <a:rPr lang="pl-PL" sz="3600" b="1" dirty="0" smtClean="0"/>
              <a:t>pakujemy i pieczętujemy</a:t>
            </a:r>
            <a:r>
              <a:rPr lang="pl-PL" sz="3600" dirty="0" smtClean="0"/>
              <a:t>. </a:t>
            </a:r>
          </a:p>
          <a:p>
            <a:r>
              <a:rPr lang="pl-PL" sz="3600" i="1" dirty="0" smtClean="0"/>
              <a:t>Przewodniczący powinien ogłosić przerwę na przygotowanie się do zliczania głosów (nie jest to wymagane przepisami).</a:t>
            </a:r>
            <a:endParaRPr lang="pl-PL" sz="36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Przygotowanie do liczenia</a:t>
            </a:r>
            <a:endParaRPr lang="pl-PL" b="1" i="1" dirty="0"/>
          </a:p>
        </p:txBody>
      </p:sp>
      <p:sp>
        <p:nvSpPr>
          <p:cNvPr id="3" name="Symbol zastępczy zawartości 2"/>
          <p:cNvSpPr>
            <a:spLocks noGrp="1"/>
          </p:cNvSpPr>
          <p:nvPr>
            <p:ph idx="1"/>
          </p:nvPr>
        </p:nvSpPr>
        <p:spPr>
          <a:xfrm>
            <a:off x="714348" y="1357298"/>
            <a:ext cx="8215370" cy="5286412"/>
          </a:xfrm>
        </p:spPr>
        <p:txBody>
          <a:bodyPr>
            <a:noAutofit/>
          </a:bodyPr>
          <a:lstStyle/>
          <a:p>
            <a:r>
              <a:rPr lang="pl-PL" sz="3200" i="1" dirty="0" smtClean="0"/>
              <a:t>Zalecane: (nie jest to wymagane przepisami) Po przerwie zamykamy drzwi, zarządzamy aby wszelkie torby, długopisy zostały zamknięte w pomieszczeniu dodatkowym, sprawdzamy zakamarki, czy gdzieś nie leżą schowane karty. Nikt nie może wyjść/wejść do lokalu aż do ustalenia wyników wyborów. Jeśli ktoś musi wyjść do toalety, to obserwujemy jego </a:t>
            </a:r>
            <a:r>
              <a:rPr lang="pl-PL" sz="3200" i="1" dirty="0" err="1" smtClean="0"/>
              <a:t>zacho-wanie</a:t>
            </a:r>
            <a:r>
              <a:rPr lang="pl-PL" sz="3200" i="1" dirty="0" smtClean="0"/>
              <a:t> - oceniamy czy nic nie wniósł wracając – pamiętamy, że karty są małe i łatwo je ukryć ;</a:t>
            </a:r>
          </a:p>
          <a:p>
            <a:endParaRPr lang="pl-PL" sz="32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Przygotowanie do liczenia </a:t>
            </a:r>
            <a:endParaRPr lang="pl-PL" b="1" i="1" dirty="0"/>
          </a:p>
        </p:txBody>
      </p:sp>
      <p:sp>
        <p:nvSpPr>
          <p:cNvPr id="3" name="Symbol zastępczy zawartości 2"/>
          <p:cNvSpPr>
            <a:spLocks noGrp="1"/>
          </p:cNvSpPr>
          <p:nvPr>
            <p:ph idx="1"/>
          </p:nvPr>
        </p:nvSpPr>
        <p:spPr>
          <a:xfrm>
            <a:off x="500034" y="1428736"/>
            <a:ext cx="8429684" cy="5143536"/>
          </a:xfrm>
        </p:spPr>
        <p:txBody>
          <a:bodyPr>
            <a:normAutofit/>
          </a:bodyPr>
          <a:lstStyle/>
          <a:p>
            <a:r>
              <a:rPr lang="pl-PL" dirty="0" smtClean="0"/>
              <a:t>Przygotowujemy zestawione stoły, na które wysypiemy karty z urny</a:t>
            </a:r>
          </a:p>
          <a:p>
            <a:r>
              <a:rPr lang="pl-PL" dirty="0" smtClean="0"/>
              <a:t>Dyskretnie przyglądamy się czy w i na rękach członków komisji nie ma żadnych urządzeń lub substancji, które umożliwiałyby stawianie znaków na kartach.</a:t>
            </a:r>
          </a:p>
          <a:p>
            <a:r>
              <a:rPr lang="pl-PL" dirty="0" smtClean="0"/>
              <a:t>Sprawdzamy komisyjnie, czy pieczęcie urny nie są naruszone;</a:t>
            </a:r>
          </a:p>
          <a:p>
            <a:r>
              <a:rPr lang="pl-PL" dirty="0" smtClean="0"/>
              <a:t>Otwieramy urnę i ostrożne wysypujemy karty na przygotowane stoły;</a:t>
            </a:r>
          </a:p>
          <a:p>
            <a:endParaRPr lang="pl-PL"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Rozpoczęcie liczenia głosów</a:t>
            </a:r>
            <a:endParaRPr lang="pl-PL" b="1" i="1" dirty="0"/>
          </a:p>
        </p:txBody>
      </p:sp>
      <p:sp>
        <p:nvSpPr>
          <p:cNvPr id="3" name="Symbol zastępczy zawartości 2"/>
          <p:cNvSpPr>
            <a:spLocks noGrp="1"/>
          </p:cNvSpPr>
          <p:nvPr>
            <p:ph idx="1"/>
          </p:nvPr>
        </p:nvSpPr>
        <p:spPr>
          <a:xfrm>
            <a:off x="571472" y="1357298"/>
            <a:ext cx="8286808" cy="5286412"/>
          </a:xfrm>
        </p:spPr>
        <p:txBody>
          <a:bodyPr>
            <a:noAutofit/>
          </a:bodyPr>
          <a:lstStyle/>
          <a:p>
            <a:r>
              <a:rPr lang="pl-PL" sz="2800" dirty="0" smtClean="0"/>
              <a:t>Siadamy przy jednym stole – jedna osoba podnosi i okazuje kartę wszystkim, dwie zapisują (sumują).</a:t>
            </a:r>
            <a:r>
              <a:rPr lang="pl-PL" sz="2800" i="1" dirty="0" smtClean="0"/>
              <a:t> </a:t>
            </a:r>
            <a:endParaRPr lang="pl-PL" sz="2800" dirty="0" smtClean="0"/>
          </a:p>
          <a:p>
            <a:r>
              <a:rPr lang="pl-PL" sz="2800" dirty="0" smtClean="0"/>
              <a:t>Jeśli karta jest ważna z głosem ważnym – </a:t>
            </a:r>
            <a:r>
              <a:rPr lang="pl-PL" sz="2800" dirty="0" err="1" smtClean="0"/>
              <a:t>odnoto-wujemy</a:t>
            </a:r>
            <a:r>
              <a:rPr lang="pl-PL" sz="2800" dirty="0" smtClean="0"/>
              <a:t> głos na kandydata (np. do 5 kresek w kratce) w formularzu pomocniczym i odkładamy na zbiorczą kupkę danego komitetu wyborczego; </a:t>
            </a:r>
          </a:p>
          <a:p>
            <a:r>
              <a:rPr lang="pl-PL" sz="2800" dirty="0" smtClean="0"/>
              <a:t>W tym czasie nikt nie może kręcić się po lokalu wyborczym czy zbliżać się do stosików </a:t>
            </a:r>
            <a:r>
              <a:rPr lang="pl-PL" sz="2800" dirty="0" err="1" smtClean="0"/>
              <a:t>posegrego-wanych</a:t>
            </a:r>
            <a:r>
              <a:rPr lang="pl-PL" sz="2800" dirty="0" smtClean="0"/>
              <a:t> kart (stosiki nie mogą pozostawać bez stałego nadzoru). </a:t>
            </a:r>
            <a:r>
              <a:rPr lang="pl-PL" sz="2800" b="1" dirty="0" smtClean="0"/>
              <a:t>Fałszerze często dokładają karty do posegregowanych już stosów kart</a:t>
            </a:r>
            <a:r>
              <a:rPr lang="pl-PL" sz="2800" dirty="0" smtClean="0"/>
              <a:t>.</a:t>
            </a:r>
            <a:endParaRPr lang="pl-PL"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71472" y="512064"/>
            <a:ext cx="8358246" cy="1773928"/>
          </a:xfrm>
        </p:spPr>
        <p:txBody>
          <a:bodyPr/>
          <a:lstStyle/>
          <a:p>
            <a:r>
              <a:rPr lang="pl-PL" sz="3600" i="1" dirty="0" smtClean="0"/>
              <a:t>Jeśli jednak karty segregowane są przez każdego indywidualnie (osoby pojedyncze choć przy jednym stole) </a:t>
            </a:r>
            <a:endParaRPr lang="pl-PL" sz="3600" i="1" dirty="0"/>
          </a:p>
        </p:txBody>
      </p:sp>
      <p:sp>
        <p:nvSpPr>
          <p:cNvPr id="3" name="Symbol zastępczy zawartości 2"/>
          <p:cNvSpPr>
            <a:spLocks noGrp="1"/>
          </p:cNvSpPr>
          <p:nvPr>
            <p:ph idx="1"/>
          </p:nvPr>
        </p:nvSpPr>
        <p:spPr>
          <a:xfrm>
            <a:off x="500034" y="2071678"/>
            <a:ext cx="8429684" cy="4429156"/>
          </a:xfrm>
        </p:spPr>
        <p:txBody>
          <a:bodyPr>
            <a:normAutofit fontScale="62500" lnSpcReduction="20000"/>
          </a:bodyPr>
          <a:lstStyle/>
          <a:p>
            <a:endParaRPr lang="pl-PL" dirty="0" smtClean="0">
              <a:solidFill>
                <a:srgbClr val="FF0000"/>
              </a:solidFill>
            </a:endParaRPr>
          </a:p>
          <a:p>
            <a:r>
              <a:rPr lang="pl-PL" sz="5100" dirty="0" smtClean="0">
                <a:solidFill>
                  <a:srgbClr val="FF0000"/>
                </a:solidFill>
              </a:rPr>
              <a:t>obserwujemy czy podczas segregacji i liczenia głosów nikt nie podrzuca kart na gotowe do policzenia sterty – zazwyczaj wiemy kogo obserwować. Narażamy się na zarzut, że nie włączamy się do pracy, ale uparcie </a:t>
            </a:r>
            <a:r>
              <a:rPr lang="pl-PL" sz="5100" dirty="0" err="1" smtClean="0">
                <a:solidFill>
                  <a:srgbClr val="FF0000"/>
                </a:solidFill>
              </a:rPr>
              <a:t>przyglą-damy</a:t>
            </a:r>
            <a:r>
              <a:rPr lang="pl-PL" sz="5100" dirty="0" smtClean="0">
                <a:solidFill>
                  <a:srgbClr val="FF0000"/>
                </a:solidFill>
              </a:rPr>
              <a:t> się naszym podopiecznym. W efekcie takiego postępowania okaże się, że w urnie jest zbyt mało kart = zbyt dużo podpisów w spisach. Jest to dowód na udaremnienie fałszerstwa = ogromna satysfakcja! </a:t>
            </a:r>
          </a:p>
          <a:p>
            <a:endParaRPr lang="pl-PL"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Po rozsegregowaniu kart </a:t>
            </a:r>
            <a:endParaRPr lang="pl-PL" b="1" i="1" dirty="0"/>
          </a:p>
        </p:txBody>
      </p:sp>
      <p:sp>
        <p:nvSpPr>
          <p:cNvPr id="3" name="Symbol zastępczy zawartości 2"/>
          <p:cNvSpPr>
            <a:spLocks noGrp="1"/>
          </p:cNvSpPr>
          <p:nvPr>
            <p:ph idx="1"/>
          </p:nvPr>
        </p:nvSpPr>
        <p:spPr>
          <a:xfrm>
            <a:off x="571472" y="1500174"/>
            <a:ext cx="8215370" cy="5143536"/>
          </a:xfrm>
        </p:spPr>
        <p:txBody>
          <a:bodyPr>
            <a:normAutofit lnSpcReduction="10000"/>
          </a:bodyPr>
          <a:lstStyle/>
          <a:p>
            <a:r>
              <a:rPr lang="pl-PL" sz="3200" dirty="0" smtClean="0"/>
              <a:t>Sprawdzamy:</a:t>
            </a:r>
          </a:p>
          <a:p>
            <a:r>
              <a:rPr lang="pl-PL" sz="3200" dirty="0" smtClean="0"/>
              <a:t> Czy liczba kart na poszczególnych kupkach  zgodna jest z liczbą głosów odnotowanych  </a:t>
            </a:r>
          </a:p>
          <a:p>
            <a:pPr>
              <a:buNone/>
            </a:pPr>
            <a:r>
              <a:rPr lang="pl-PL" sz="3200" dirty="0" smtClean="0"/>
              <a:t>     w formularzach pomocniczych;</a:t>
            </a:r>
          </a:p>
          <a:p>
            <a:r>
              <a:rPr lang="pl-PL" sz="3200" dirty="0" smtClean="0"/>
              <a:t> Sumujemy głosy na wszystkich kandydatów;</a:t>
            </a:r>
          </a:p>
          <a:p>
            <a:r>
              <a:rPr lang="pl-PL" sz="3200" dirty="0" smtClean="0"/>
              <a:t>Suma kart musi być mniejsza lub równa liczbie podpisów  w spisach + liczbie głosów korespondencyjnych + zaświadczeń. </a:t>
            </a:r>
            <a:r>
              <a:rPr lang="pl-PL" sz="3200" b="1" dirty="0" smtClean="0"/>
              <a:t>Porównujemy tę sumę z wynikiem liczenia przy urnie</a:t>
            </a:r>
            <a:r>
              <a:rPr lang="pl-PL" sz="3200" dirty="0" smtClean="0"/>
              <a:t>.</a:t>
            </a:r>
            <a:endParaRPr lang="pl-PL" sz="3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12064"/>
            <a:ext cx="8215370" cy="914400"/>
          </a:xfrm>
        </p:spPr>
        <p:txBody>
          <a:bodyPr/>
          <a:lstStyle/>
          <a:p>
            <a:r>
              <a:rPr lang="pl-PL" b="1" i="1" dirty="0" smtClean="0"/>
              <a:t>Po zsumowaniu wszystkich kart </a:t>
            </a:r>
            <a:endParaRPr lang="pl-PL" b="1" i="1" dirty="0"/>
          </a:p>
        </p:txBody>
      </p:sp>
      <p:sp>
        <p:nvSpPr>
          <p:cNvPr id="3" name="Symbol zastępczy zawartości 2"/>
          <p:cNvSpPr>
            <a:spLocks noGrp="1"/>
          </p:cNvSpPr>
          <p:nvPr>
            <p:ph idx="1"/>
          </p:nvPr>
        </p:nvSpPr>
        <p:spPr>
          <a:xfrm>
            <a:off x="571472" y="1357298"/>
            <a:ext cx="8572528" cy="5214974"/>
          </a:xfrm>
        </p:spPr>
        <p:txBody>
          <a:bodyPr>
            <a:noAutofit/>
          </a:bodyPr>
          <a:lstStyle/>
          <a:p>
            <a:r>
              <a:rPr lang="pl-PL" sz="3600" dirty="0" smtClean="0"/>
              <a:t>Wpisujemy ołówkiem wyniki do </a:t>
            </a:r>
            <a:r>
              <a:rPr lang="pl-PL" sz="3600" dirty="0" err="1" smtClean="0"/>
              <a:t>protoko-łu</a:t>
            </a:r>
            <a:r>
              <a:rPr lang="pl-PL" sz="3600" dirty="0" smtClean="0"/>
              <a:t>  (projektu protokołu  = </a:t>
            </a:r>
            <a:r>
              <a:rPr lang="pl-PL" sz="3600" dirty="0" err="1" smtClean="0"/>
              <a:t>prot</a:t>
            </a:r>
            <a:r>
              <a:rPr lang="pl-PL" sz="3600" dirty="0" smtClean="0"/>
              <a:t>. ręcznego)</a:t>
            </a:r>
          </a:p>
          <a:p>
            <a:r>
              <a:rPr lang="pl-PL" sz="3600" dirty="0" smtClean="0"/>
              <a:t>Po sprawdzeniu poprawności  nadpisu-jemy długopisem, </a:t>
            </a:r>
            <a:r>
              <a:rPr lang="pl-PL" sz="3600" b="1" dirty="0" smtClean="0"/>
              <a:t>wpisujemy uwagi  członków  komisji i Mężów Zaufania </a:t>
            </a:r>
            <a:r>
              <a:rPr lang="pl-PL" sz="3600" dirty="0" smtClean="0"/>
              <a:t>; </a:t>
            </a:r>
          </a:p>
          <a:p>
            <a:r>
              <a:rPr lang="pl-PL" sz="3600" b="1" dirty="0" smtClean="0"/>
              <a:t>Na wypełnionym ręcznym protokole finalnym zbieramy na ostatniej stronie podpisy wszystkich członków komisji i parafki na każdej stronie;*</a:t>
            </a:r>
            <a:endParaRPr lang="pl-PL" sz="3600" dirty="0" smtClean="0"/>
          </a:p>
          <a:p>
            <a:endParaRPr lang="pl-PL"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i="1" dirty="0" smtClean="0"/>
              <a:t>Co zapewnia koordynator RKW </a:t>
            </a:r>
            <a:endParaRPr lang="pl-PL" b="1" i="1" dirty="0"/>
          </a:p>
        </p:txBody>
      </p:sp>
      <p:sp>
        <p:nvSpPr>
          <p:cNvPr id="3" name="Symbol zastępczy zawartości 2"/>
          <p:cNvSpPr>
            <a:spLocks noGrp="1"/>
          </p:cNvSpPr>
          <p:nvPr>
            <p:ph idx="1"/>
          </p:nvPr>
        </p:nvSpPr>
        <p:spPr>
          <a:xfrm>
            <a:off x="571472" y="1428736"/>
            <a:ext cx="8115328" cy="5214974"/>
          </a:xfrm>
        </p:spPr>
        <p:txBody>
          <a:bodyPr>
            <a:normAutofit fontScale="92500" lnSpcReduction="10000"/>
          </a:bodyPr>
          <a:lstStyle/>
          <a:p>
            <a:r>
              <a:rPr lang="pl-PL" sz="3500" dirty="0" smtClean="0"/>
              <a:t>Szkolenie; </a:t>
            </a:r>
          </a:p>
          <a:p>
            <a:r>
              <a:rPr lang="pl-PL" sz="3500" dirty="0" smtClean="0"/>
              <a:t>Poradę prawną w sytuacjach awaryjnych; </a:t>
            </a:r>
          </a:p>
          <a:p>
            <a:r>
              <a:rPr lang="pl-PL" sz="3500" dirty="0" smtClean="0"/>
              <a:t>Wiedzę o afiliacji poszczególnych członków OKW  jeszcze przed pierwszym zebraniem; </a:t>
            </a:r>
          </a:p>
          <a:p>
            <a:r>
              <a:rPr lang="pl-PL" sz="3500" dirty="0" smtClean="0"/>
              <a:t>Informację o sprzymierzeńcach i ew. nieprzyjaciołach wśród członków OKW; </a:t>
            </a:r>
          </a:p>
          <a:p>
            <a:r>
              <a:rPr lang="pl-PL" sz="3500" dirty="0" smtClean="0"/>
              <a:t>Upoważnienia dla Mężów Zaufania i  Obserwatorów;</a:t>
            </a:r>
          </a:p>
          <a:p>
            <a:r>
              <a:rPr lang="pl-PL" sz="3500" dirty="0" smtClean="0"/>
              <a:t>Pomoc w sporządzaniu protestów wyborczych </a:t>
            </a:r>
          </a:p>
          <a:p>
            <a:endParaRPr lang="pl-PL"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4400" b="1" i="1" dirty="0" smtClean="0"/>
              <a:t>Sporządzanie protokołu </a:t>
            </a:r>
            <a:endParaRPr lang="pl-PL" sz="4400" b="1" i="1" dirty="0"/>
          </a:p>
        </p:txBody>
      </p:sp>
      <p:sp>
        <p:nvSpPr>
          <p:cNvPr id="3" name="Symbol zastępczy zawartości 2"/>
          <p:cNvSpPr>
            <a:spLocks noGrp="1"/>
          </p:cNvSpPr>
          <p:nvPr>
            <p:ph idx="1"/>
          </p:nvPr>
        </p:nvSpPr>
        <p:spPr>
          <a:xfrm>
            <a:off x="428596" y="1428736"/>
            <a:ext cx="8286808" cy="5214974"/>
          </a:xfrm>
        </p:spPr>
        <p:txBody>
          <a:bodyPr>
            <a:normAutofit fontScale="92500"/>
          </a:bodyPr>
          <a:lstStyle/>
          <a:p>
            <a:r>
              <a:rPr lang="pl-PL" sz="3900" b="1" i="1" dirty="0" smtClean="0"/>
              <a:t>Wykonujemy zdjęcie protokołu ręcznego i przekazujemy do koordynatora</a:t>
            </a:r>
            <a:r>
              <a:rPr lang="pl-PL" sz="3900" i="1" dirty="0" smtClean="0"/>
              <a:t>  – namiar  na koordynatora zostanie podany tuż przed wyborami – w komunikacie; </a:t>
            </a:r>
            <a:endParaRPr lang="pl-PL" sz="3900" dirty="0" smtClean="0"/>
          </a:p>
          <a:p>
            <a:r>
              <a:rPr lang="pl-PL" sz="3900" dirty="0" smtClean="0"/>
              <a:t>Operator informatyczny </a:t>
            </a:r>
            <a:r>
              <a:rPr lang="pl-PL" sz="3900" b="1" dirty="0" smtClean="0"/>
              <a:t>pod nadzorem całej komisji</a:t>
            </a:r>
            <a:r>
              <a:rPr lang="pl-PL" sz="3900" dirty="0" smtClean="0"/>
              <a:t> wprowadza dane z </a:t>
            </a:r>
            <a:r>
              <a:rPr lang="pl-PL" sz="3900" dirty="0" err="1" smtClean="0"/>
              <a:t>proto-kołu</a:t>
            </a:r>
            <a:r>
              <a:rPr lang="pl-PL" sz="3900" dirty="0" smtClean="0"/>
              <a:t> ręcznego do systemu </a:t>
            </a:r>
            <a:r>
              <a:rPr lang="pl-PL" sz="3900" dirty="0" err="1" smtClean="0"/>
              <a:t>informatycz-nego</a:t>
            </a:r>
            <a:r>
              <a:rPr lang="pl-PL" sz="3900" dirty="0" smtClean="0"/>
              <a:t>  (</a:t>
            </a:r>
            <a:r>
              <a:rPr lang="pl-PL" sz="3900" b="1" u="sng" dirty="0" smtClean="0"/>
              <a:t> z uwagami wniesionymi przez  członków komisji i mężów zaufania</a:t>
            </a:r>
            <a:r>
              <a:rPr lang="pl-PL" sz="3900" dirty="0" smtClean="0"/>
              <a:t>);*</a:t>
            </a:r>
          </a:p>
          <a:p>
            <a:endParaRPr lang="pl-PL"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512064"/>
            <a:ext cx="7772400" cy="916672"/>
          </a:xfrm>
        </p:spPr>
        <p:txBody>
          <a:bodyPr/>
          <a:lstStyle/>
          <a:p>
            <a:pPr algn="ctr"/>
            <a:r>
              <a:rPr lang="pl-PL" sz="4400" b="1" i="1" dirty="0" smtClean="0"/>
              <a:t>Po wydrukowaniu protokołu</a:t>
            </a:r>
            <a:endParaRPr lang="pl-PL" sz="4400" b="1" i="1" dirty="0"/>
          </a:p>
        </p:txBody>
      </p:sp>
      <p:sp>
        <p:nvSpPr>
          <p:cNvPr id="3" name="Symbol zastępczy zawartości 2"/>
          <p:cNvSpPr>
            <a:spLocks noGrp="1"/>
          </p:cNvSpPr>
          <p:nvPr>
            <p:ph idx="1"/>
          </p:nvPr>
        </p:nvSpPr>
        <p:spPr>
          <a:xfrm>
            <a:off x="428596" y="1357298"/>
            <a:ext cx="8501122" cy="5214974"/>
          </a:xfrm>
        </p:spPr>
        <p:txBody>
          <a:bodyPr>
            <a:normAutofit/>
          </a:bodyPr>
          <a:lstStyle/>
          <a:p>
            <a:r>
              <a:rPr lang="pl-PL" sz="3900" dirty="0" smtClean="0"/>
              <a:t>Po wydrukowaniu protokołu  </a:t>
            </a:r>
            <a:r>
              <a:rPr lang="pl-PL" sz="3900" dirty="0" err="1" smtClean="0"/>
              <a:t>wprowa-dzonego</a:t>
            </a:r>
            <a:r>
              <a:rPr lang="pl-PL" sz="3900" dirty="0" smtClean="0"/>
              <a:t>  </a:t>
            </a:r>
            <a:r>
              <a:rPr lang="pl-PL" sz="3900" dirty="0" smtClean="0"/>
              <a:t>do systemu wszyscy  </a:t>
            </a:r>
            <a:r>
              <a:rPr lang="pl-PL" sz="3900" dirty="0" err="1" smtClean="0"/>
              <a:t>spraw-dzamy</a:t>
            </a:r>
            <a:r>
              <a:rPr lang="pl-PL" sz="3900" dirty="0" smtClean="0"/>
              <a:t> (</a:t>
            </a:r>
            <a:r>
              <a:rPr lang="pl-PL" sz="3900" b="1" dirty="0" smtClean="0"/>
              <a:t>NAOCZNIE</a:t>
            </a:r>
            <a:r>
              <a:rPr lang="pl-PL" sz="3900" dirty="0" smtClean="0"/>
              <a:t>), czy protokół </a:t>
            </a:r>
            <a:r>
              <a:rPr lang="pl-PL" sz="3900" dirty="0" smtClean="0"/>
              <a:t>informatyczny </a:t>
            </a:r>
            <a:r>
              <a:rPr lang="pl-PL" sz="3900" dirty="0" smtClean="0"/>
              <a:t>jest zgodny z ręcznym </a:t>
            </a:r>
            <a:r>
              <a:rPr lang="pl-PL" sz="3900" dirty="0" smtClean="0"/>
              <a:t>protokołem  </a:t>
            </a:r>
            <a:r>
              <a:rPr lang="pl-PL" sz="3900" dirty="0" smtClean="0"/>
              <a:t>finalnym  i  czy  są  do  niego wprowadzone uwagi członków i Męża Zaufania w pełnym brzmieniu; </a:t>
            </a:r>
          </a:p>
          <a:p>
            <a:r>
              <a:rPr lang="pl-PL" sz="3900" dirty="0" smtClean="0"/>
              <a:t>Korygujemy  ostrzeżenia  systemu; </a:t>
            </a:r>
          </a:p>
          <a:p>
            <a:endParaRPr lang="pl-PL"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Kiedy powstają </a:t>
            </a:r>
            <a:r>
              <a:rPr lang="pl-PL" b="1" i="1" dirty="0" smtClean="0"/>
              <a:t>zagrożenia? </a:t>
            </a:r>
            <a:endParaRPr lang="pl-PL" b="1" i="1" dirty="0"/>
          </a:p>
        </p:txBody>
      </p:sp>
      <p:sp>
        <p:nvSpPr>
          <p:cNvPr id="3" name="Symbol zastępczy zawartości 2"/>
          <p:cNvSpPr>
            <a:spLocks noGrp="1"/>
          </p:cNvSpPr>
          <p:nvPr>
            <p:ph idx="1"/>
          </p:nvPr>
        </p:nvSpPr>
        <p:spPr>
          <a:xfrm>
            <a:off x="500034" y="1428736"/>
            <a:ext cx="8286808" cy="5143536"/>
          </a:xfrm>
        </p:spPr>
        <p:txBody>
          <a:bodyPr>
            <a:noAutofit/>
          </a:bodyPr>
          <a:lstStyle/>
          <a:p>
            <a:r>
              <a:rPr lang="pl-PL" sz="3200" dirty="0" smtClean="0"/>
              <a:t>Kiedy  informatyk czyta dane z protokołu, a my sprawdzamy z naszymi zapiskami? </a:t>
            </a:r>
          </a:p>
          <a:p>
            <a:r>
              <a:rPr lang="pl-PL" sz="3200" dirty="0" smtClean="0"/>
              <a:t>Kiedy tekst  uwag członków komisji i Mężów Zaufania nie mieści się w rubrykach? </a:t>
            </a:r>
            <a:endParaRPr lang="pl-PL" sz="800" dirty="0" smtClean="0"/>
          </a:p>
          <a:p>
            <a:r>
              <a:rPr lang="pl-PL" sz="3200" dirty="0" smtClean="0"/>
              <a:t>Kiedy  protokół  zgodził się  arytmetycznie, a tylko trzeba  uzupełnić  jakieś drobiazgi – np. odpowiedzieć na </a:t>
            </a:r>
            <a:r>
              <a:rPr lang="pl-PL" sz="3200" dirty="0" smtClean="0"/>
              <a:t> </a:t>
            </a:r>
            <a:r>
              <a:rPr lang="pl-PL" sz="3200" dirty="0" err="1" smtClean="0"/>
              <a:t>tzw</a:t>
            </a:r>
            <a:r>
              <a:rPr lang="pl-PL" sz="3200" dirty="0" smtClean="0"/>
              <a:t> </a:t>
            </a:r>
            <a:r>
              <a:rPr lang="pl-PL" sz="3200" dirty="0" smtClean="0"/>
              <a:t>ostrzeżenia. </a:t>
            </a:r>
            <a:r>
              <a:rPr lang="pl-PL" sz="3200" dirty="0" err="1" smtClean="0"/>
              <a:t>Informa-tyk</a:t>
            </a:r>
            <a:r>
              <a:rPr lang="pl-PL" sz="3200" dirty="0" smtClean="0"/>
              <a:t> </a:t>
            </a:r>
            <a:r>
              <a:rPr lang="pl-PL" sz="3200" dirty="0" smtClean="0"/>
              <a:t>idzie do siebie i szybko je </a:t>
            </a:r>
            <a:r>
              <a:rPr lang="pl-PL" sz="3200" dirty="0" smtClean="0"/>
              <a:t>sam wprowadza</a:t>
            </a:r>
            <a:r>
              <a:rPr lang="pl-PL" sz="3200" dirty="0" smtClean="0"/>
              <a:t>.  System akceptuje protokół. </a:t>
            </a:r>
            <a:r>
              <a:rPr lang="pl-PL" sz="3200" dirty="0" smtClean="0"/>
              <a:t> </a:t>
            </a:r>
            <a:r>
              <a:rPr lang="pl-PL" sz="3200" b="1" dirty="0" smtClean="0"/>
              <a:t>A my już go nie sprawdzamy! </a:t>
            </a:r>
            <a:endParaRPr lang="pl-PL" sz="32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00100" y="428604"/>
            <a:ext cx="7772400" cy="1285884"/>
          </a:xfrm>
        </p:spPr>
        <p:txBody>
          <a:bodyPr/>
          <a:lstStyle/>
          <a:p>
            <a:pPr algn="ctr"/>
            <a:r>
              <a:rPr lang="pl-PL" b="1" i="1" dirty="0" smtClean="0"/>
              <a:t>Po przyjęciu protokołu przez Komisarza Wyborczego</a:t>
            </a:r>
            <a:r>
              <a:rPr lang="pl-PL" i="1" dirty="0" smtClean="0"/>
              <a:t> </a:t>
            </a:r>
            <a:endParaRPr lang="pl-PL" i="1" dirty="0"/>
          </a:p>
        </p:txBody>
      </p:sp>
      <p:sp>
        <p:nvSpPr>
          <p:cNvPr id="3" name="Symbol zastępczy zawartości 2"/>
          <p:cNvSpPr>
            <a:spLocks noGrp="1"/>
          </p:cNvSpPr>
          <p:nvPr>
            <p:ph idx="1"/>
          </p:nvPr>
        </p:nvSpPr>
        <p:spPr>
          <a:xfrm>
            <a:off x="500034" y="1857364"/>
            <a:ext cx="8429684" cy="4786346"/>
          </a:xfrm>
        </p:spPr>
        <p:txBody>
          <a:bodyPr>
            <a:normAutofit fontScale="25000" lnSpcReduction="20000"/>
          </a:bodyPr>
          <a:lstStyle/>
          <a:p>
            <a:r>
              <a:rPr lang="pl-PL" sz="14400" dirty="0" smtClean="0"/>
              <a:t>Jeżeli dane się zgadzają i nie ma uwag </a:t>
            </a:r>
            <a:r>
              <a:rPr lang="pl-PL" sz="14400" b="1" dirty="0" smtClean="0"/>
              <a:t>ze strony systemu</a:t>
            </a:r>
            <a:r>
              <a:rPr lang="pl-PL" sz="14400" dirty="0" smtClean="0"/>
              <a:t>, a protokół został </a:t>
            </a:r>
            <a:r>
              <a:rPr lang="pl-PL" sz="14400" dirty="0" err="1" smtClean="0"/>
              <a:t>przyję-ty</a:t>
            </a:r>
            <a:r>
              <a:rPr lang="pl-PL" sz="14400" dirty="0" smtClean="0"/>
              <a:t>, drukujemy wymagane kopie </a:t>
            </a:r>
            <a:r>
              <a:rPr lang="pl-PL" sz="14400" dirty="0" err="1" smtClean="0"/>
              <a:t>protoko-łu</a:t>
            </a:r>
            <a:r>
              <a:rPr lang="pl-PL" sz="14400" dirty="0" smtClean="0"/>
              <a:t>, wszyscy się podpisujemy  i składamy parafki na każdej stronie, kserujemy kopie dla MZ i członków komisji). </a:t>
            </a:r>
            <a:endParaRPr lang="pl-PL" sz="2400" dirty="0" smtClean="0"/>
          </a:p>
          <a:p>
            <a:r>
              <a:rPr lang="pl-PL" sz="14400" dirty="0" smtClean="0"/>
              <a:t>Robimy </a:t>
            </a:r>
            <a:r>
              <a:rPr lang="pl-PL" sz="14400" dirty="0" smtClean="0"/>
              <a:t>zdjęcie protokołu końcowego  i przekazujemy swojemu koordynatorowi; </a:t>
            </a:r>
            <a:endParaRPr lang="pl-PL" sz="2400" dirty="0" smtClean="0"/>
          </a:p>
          <a:p>
            <a:r>
              <a:rPr lang="pl-PL" sz="14400" dirty="0" smtClean="0"/>
              <a:t>Wywieszamy kopię protokołu na szybie przy wejściu do budynku. </a:t>
            </a:r>
            <a:endParaRPr lang="pl-PL" sz="14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Czynności końcowe </a:t>
            </a:r>
            <a:endParaRPr lang="pl-PL" b="1" i="1" dirty="0"/>
          </a:p>
        </p:txBody>
      </p:sp>
      <p:sp>
        <p:nvSpPr>
          <p:cNvPr id="3" name="Symbol zastępczy zawartości 2"/>
          <p:cNvSpPr>
            <a:spLocks noGrp="1"/>
          </p:cNvSpPr>
          <p:nvPr>
            <p:ph idx="1"/>
          </p:nvPr>
        </p:nvSpPr>
        <p:spPr>
          <a:xfrm>
            <a:off x="357158" y="1500174"/>
            <a:ext cx="8501122" cy="5072098"/>
          </a:xfrm>
        </p:spPr>
        <p:txBody>
          <a:bodyPr>
            <a:normAutofit lnSpcReduction="10000"/>
          </a:bodyPr>
          <a:lstStyle/>
          <a:p>
            <a:r>
              <a:rPr lang="pl-PL" sz="3600" dirty="0" smtClean="0"/>
              <a:t>Po uzyskaniu potwierdzenia przyjęcia protokołu, wywieszeniu protokołu na szybie  i spakowaniu protokołów (komisyjnie zapieczętowanych), kart, spisów  i reszty materiałów </a:t>
            </a:r>
            <a:r>
              <a:rPr lang="pl-PL" sz="3600" dirty="0" err="1" smtClean="0"/>
              <a:t>przewodni-czący</a:t>
            </a:r>
            <a:r>
              <a:rPr lang="pl-PL" sz="3600" dirty="0" smtClean="0"/>
              <a:t> zwalnia pozostałych członków </a:t>
            </a:r>
            <a:r>
              <a:rPr lang="pl-PL" sz="3600" dirty="0" smtClean="0"/>
              <a:t>OKW </a:t>
            </a:r>
            <a:r>
              <a:rPr lang="pl-PL" sz="3600" dirty="0" smtClean="0"/>
              <a:t>i pozwala im opuścić lokal wyborczy. Diety wypłaca urząd na wniosek </a:t>
            </a:r>
            <a:r>
              <a:rPr lang="pl-PL" sz="3600" dirty="0" err="1" smtClean="0"/>
              <a:t>przewod-niczącego</a:t>
            </a:r>
            <a:r>
              <a:rPr lang="pl-PL" sz="3600" dirty="0" smtClean="0"/>
              <a:t> – na konto bankowe lub w kasie urzędu;</a:t>
            </a:r>
            <a:endParaRPr lang="pl-PL" sz="36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85728"/>
            <a:ext cx="7772400" cy="1140736"/>
          </a:xfrm>
        </p:spPr>
        <p:txBody>
          <a:bodyPr/>
          <a:lstStyle/>
          <a:p>
            <a:pPr algn="ctr"/>
            <a:r>
              <a:rPr lang="pl-PL" b="1" i="1" dirty="0" smtClean="0"/>
              <a:t>Przewożenie protokołów, kart, spisów i materiałów </a:t>
            </a:r>
            <a:endParaRPr lang="pl-PL" b="1" i="1" dirty="0"/>
          </a:p>
        </p:txBody>
      </p:sp>
      <p:sp>
        <p:nvSpPr>
          <p:cNvPr id="3" name="Symbol zastępczy zawartości 2"/>
          <p:cNvSpPr>
            <a:spLocks noGrp="1"/>
          </p:cNvSpPr>
          <p:nvPr>
            <p:ph idx="1"/>
          </p:nvPr>
        </p:nvSpPr>
        <p:spPr>
          <a:xfrm>
            <a:off x="357158" y="1571612"/>
            <a:ext cx="8501122" cy="5286388"/>
          </a:xfrm>
        </p:spPr>
        <p:txBody>
          <a:bodyPr>
            <a:normAutofit fontScale="85000" lnSpcReduction="20000"/>
          </a:bodyPr>
          <a:lstStyle/>
          <a:p>
            <a:r>
              <a:rPr lang="pl-PL" sz="4600" dirty="0" smtClean="0"/>
              <a:t>Przewodniczący zawozi  protokoły  (w </a:t>
            </a:r>
            <a:r>
              <a:rPr lang="pl-PL" sz="4600" dirty="0" smtClean="0"/>
              <a:t>zapieczętowanych kopertach) </a:t>
            </a:r>
            <a:r>
              <a:rPr lang="pl-PL" sz="4600" dirty="0" smtClean="0"/>
              <a:t>oraz resztę materiałów do Okręgowej KW (</a:t>
            </a:r>
            <a:r>
              <a:rPr lang="pl-PL" sz="4600" dirty="0" err="1" smtClean="0"/>
              <a:t>conajmniej</a:t>
            </a:r>
            <a:r>
              <a:rPr lang="pl-PL" sz="4600" dirty="0" smtClean="0"/>
              <a:t> </a:t>
            </a:r>
            <a:r>
              <a:rPr lang="pl-PL" sz="4600" dirty="0" smtClean="0"/>
              <a:t>2 osoby </a:t>
            </a:r>
            <a:r>
              <a:rPr lang="pl-PL" sz="4600" dirty="0" smtClean="0"/>
              <a:t>w tym </a:t>
            </a:r>
            <a:r>
              <a:rPr lang="pl-PL" sz="4600" dirty="0" smtClean="0"/>
              <a:t>Mąż </a:t>
            </a:r>
            <a:r>
              <a:rPr lang="pl-PL" sz="4600" dirty="0" smtClean="0"/>
              <a:t>Zaufania powinny pojechać RAZEM z przewodniczącym). </a:t>
            </a:r>
          </a:p>
          <a:p>
            <a:r>
              <a:rPr lang="pl-PL" sz="4600" dirty="0" smtClean="0"/>
              <a:t>Nie wolno dopuścić by były one </a:t>
            </a:r>
            <a:r>
              <a:rPr lang="pl-PL" sz="4600" dirty="0" err="1" smtClean="0"/>
              <a:t>tran-sportowane</a:t>
            </a:r>
            <a:r>
              <a:rPr lang="pl-PL" sz="4600" dirty="0" smtClean="0"/>
              <a:t> przez 1 osobę np. </a:t>
            </a:r>
            <a:r>
              <a:rPr lang="pl-PL" sz="4600" dirty="0" err="1" smtClean="0"/>
              <a:t>przewo-dniczącego</a:t>
            </a:r>
            <a:r>
              <a:rPr lang="pl-PL" sz="4600" dirty="0" smtClean="0"/>
              <a:t> lub w osobnym pojeździe poza kontrolą MZ i członków komisji.</a:t>
            </a:r>
          </a:p>
          <a:p>
            <a:endParaRPr lang="pl-PL"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357166"/>
            <a:ext cx="7943880" cy="1214446"/>
          </a:xfrm>
        </p:spPr>
        <p:txBody>
          <a:bodyPr/>
          <a:lstStyle/>
          <a:p>
            <a:pPr algn="ctr"/>
            <a:r>
              <a:rPr lang="pl-PL" b="1" i="1" dirty="0" smtClean="0"/>
              <a:t>Prawa Obserwatora Społecznego i Męża Zaufania </a:t>
            </a:r>
            <a:endParaRPr lang="pl-PL" b="1" i="1" dirty="0"/>
          </a:p>
        </p:txBody>
      </p:sp>
      <p:sp>
        <p:nvSpPr>
          <p:cNvPr id="3" name="Symbol zastępczy zawartości 2"/>
          <p:cNvSpPr>
            <a:spLocks noGrp="1"/>
          </p:cNvSpPr>
          <p:nvPr>
            <p:ph idx="1"/>
          </p:nvPr>
        </p:nvSpPr>
        <p:spPr>
          <a:xfrm>
            <a:off x="428596" y="1783560"/>
            <a:ext cx="8572560" cy="4860150"/>
          </a:xfrm>
        </p:spPr>
        <p:txBody>
          <a:bodyPr>
            <a:normAutofit/>
          </a:bodyPr>
          <a:lstStyle/>
          <a:p>
            <a:r>
              <a:rPr lang="pl-PL" b="1" dirty="0" smtClean="0"/>
              <a:t>Jeden MZ i OS, z jednego komitetu wyborczego.</a:t>
            </a:r>
            <a:r>
              <a:rPr lang="pl-PL" dirty="0" smtClean="0"/>
              <a:t> Nie wyklucza to wymiany MZ i OS w trakcie pracy. </a:t>
            </a:r>
          </a:p>
          <a:p>
            <a:r>
              <a:rPr lang="pl-PL" b="1" dirty="0" smtClean="0"/>
              <a:t>Mąż Zaufania ma prawo być obecnym przy wszystkich czynnościach Komisji.</a:t>
            </a:r>
            <a:endParaRPr lang="pl-PL" dirty="0" smtClean="0"/>
          </a:p>
          <a:p>
            <a:r>
              <a:rPr lang="pl-PL" dirty="0" smtClean="0"/>
              <a:t>Obserwowane czynności:</a:t>
            </a:r>
          </a:p>
          <a:p>
            <a:pPr>
              <a:buFont typeface="Wingdings" pitchFamily="2" charset="2"/>
              <a:buChar char="ü"/>
            </a:pPr>
            <a:r>
              <a:rPr lang="pl-PL" dirty="0" smtClean="0"/>
              <a:t> przygotowania do głosowania;</a:t>
            </a:r>
          </a:p>
          <a:p>
            <a:pPr>
              <a:buFont typeface="Wingdings" pitchFamily="2" charset="2"/>
              <a:buChar char="ü"/>
            </a:pPr>
            <a:r>
              <a:rPr lang="pl-PL" dirty="0" smtClean="0"/>
              <a:t> przebieg głosowania w godz.7:00-21:00;</a:t>
            </a:r>
          </a:p>
          <a:p>
            <a:pPr>
              <a:buFont typeface="Wingdings" pitchFamily="2" charset="2"/>
              <a:buChar char="ü"/>
            </a:pPr>
            <a:r>
              <a:rPr lang="pl-PL" dirty="0" smtClean="0"/>
              <a:t>ustalanie wyników głosowania;</a:t>
            </a:r>
          </a:p>
          <a:p>
            <a:pPr>
              <a:buFont typeface="Wingdings" pitchFamily="2" charset="2"/>
              <a:buChar char="ü"/>
            </a:pPr>
            <a:r>
              <a:rPr lang="pl-PL" dirty="0" smtClean="0"/>
              <a:t>sporządzanie protokołów.</a:t>
            </a:r>
            <a:endParaRPr lang="pl-PL"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i="1" dirty="0" smtClean="0"/>
              <a:t>Mąż Zaufania i Obserwator Społeczny </a:t>
            </a:r>
            <a:endParaRPr lang="pl-PL" b="1" i="1" dirty="0"/>
          </a:p>
        </p:txBody>
      </p:sp>
      <p:sp>
        <p:nvSpPr>
          <p:cNvPr id="3" name="Symbol zastępczy zawartości 2"/>
          <p:cNvSpPr>
            <a:spLocks noGrp="1"/>
          </p:cNvSpPr>
          <p:nvPr>
            <p:ph idx="1"/>
          </p:nvPr>
        </p:nvSpPr>
        <p:spPr>
          <a:xfrm>
            <a:off x="914400" y="2143116"/>
            <a:ext cx="7772400" cy="4212444"/>
          </a:xfrm>
        </p:spPr>
        <p:txBody>
          <a:bodyPr/>
          <a:lstStyle/>
          <a:p>
            <a:r>
              <a:rPr lang="pl-PL" sz="3600" b="1" dirty="0" smtClean="0"/>
              <a:t>Mężowi Zaufania i Obserwatorowi Społecznemu nie wolno: </a:t>
            </a:r>
            <a:endParaRPr lang="pl-PL" sz="3600" dirty="0" smtClean="0"/>
          </a:p>
          <a:p>
            <a:pPr>
              <a:buFont typeface="Wingdings" pitchFamily="2" charset="2"/>
              <a:buChar char="ü"/>
            </a:pPr>
            <a:r>
              <a:rPr lang="pl-PL" sz="3600" dirty="0" smtClean="0"/>
              <a:t>Rozmawiać z wyborcami, a zwłaszcza nie wolno pomagać  im w głosowaniu;</a:t>
            </a:r>
          </a:p>
          <a:p>
            <a:pPr>
              <a:buFont typeface="Wingdings" pitchFamily="2" charset="2"/>
              <a:buChar char="ü"/>
            </a:pPr>
            <a:r>
              <a:rPr lang="pl-PL" sz="3600" dirty="0" smtClean="0"/>
              <a:t>Dotykać kart wyborczych w czasie głosowania i liczenia głosów;  </a:t>
            </a:r>
          </a:p>
          <a:p>
            <a:pPr>
              <a:buFont typeface="Wingdings" pitchFamily="2" charset="2"/>
              <a:buChar char="ü"/>
            </a:pPr>
            <a:r>
              <a:rPr lang="pl-PL" sz="3600" dirty="0" smtClean="0"/>
              <a:t>Upubliczniać nagrań z prac komisji;</a:t>
            </a:r>
          </a:p>
          <a:p>
            <a:endParaRPr lang="pl-PL"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512064"/>
            <a:ext cx="7772400" cy="1273862"/>
          </a:xfrm>
        </p:spPr>
        <p:txBody>
          <a:bodyPr/>
          <a:lstStyle/>
          <a:p>
            <a:r>
              <a:rPr lang="pl-PL" b="1" i="1" dirty="0" smtClean="0"/>
              <a:t>Uwagi Męża Zaufania i Obserwatora Społecznego</a:t>
            </a:r>
            <a:endParaRPr lang="pl-PL" b="1" i="1" dirty="0"/>
          </a:p>
        </p:txBody>
      </p:sp>
      <p:sp>
        <p:nvSpPr>
          <p:cNvPr id="3" name="Symbol zastępczy zawartości 2"/>
          <p:cNvSpPr>
            <a:spLocks noGrp="1"/>
          </p:cNvSpPr>
          <p:nvPr>
            <p:ph idx="1"/>
          </p:nvPr>
        </p:nvSpPr>
        <p:spPr>
          <a:xfrm>
            <a:off x="357158" y="2000240"/>
            <a:ext cx="8643998" cy="4355320"/>
          </a:xfrm>
        </p:spPr>
        <p:txBody>
          <a:bodyPr>
            <a:noAutofit/>
          </a:bodyPr>
          <a:lstStyle/>
          <a:p>
            <a:r>
              <a:rPr lang="pl-PL" sz="3200" dirty="0" smtClean="0"/>
              <a:t>MZ/OS zgłasza Przewodniczącemu na bieżąco uwagi i zastrzeżenia. Należy to bezwzględnie robić, jeśli zauważymy jakieś nieprawidłowości np. że któryś członek komisji przegląda spisy wyborców z długopisem w ręce lub strażnik </a:t>
            </a:r>
            <a:r>
              <a:rPr lang="pl-PL" sz="3200" dirty="0" err="1" smtClean="0"/>
              <a:t>ur-ny</a:t>
            </a:r>
            <a:r>
              <a:rPr lang="pl-PL" sz="3200" dirty="0" smtClean="0"/>
              <a:t> wyszedł z sali, w lokalu wyborczym obecnych jest zbyt mała liczba członków komisji itp. Nie powinni zwracać się z uwagami do członków komisji – tylko do przewodniczącego</a:t>
            </a:r>
            <a:endParaRPr lang="pl-PL" sz="32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85728"/>
            <a:ext cx="7772400" cy="1000132"/>
          </a:xfrm>
        </p:spPr>
        <p:txBody>
          <a:bodyPr/>
          <a:lstStyle/>
          <a:p>
            <a:r>
              <a:rPr lang="pl-PL" b="1" i="1" dirty="0" smtClean="0"/>
              <a:t>Rejestrowanie prac komisji</a:t>
            </a:r>
            <a:endParaRPr lang="pl-PL" b="1" i="1" dirty="0"/>
          </a:p>
        </p:txBody>
      </p:sp>
      <p:sp>
        <p:nvSpPr>
          <p:cNvPr id="3" name="Symbol zastępczy zawartości 2"/>
          <p:cNvSpPr>
            <a:spLocks noGrp="1"/>
          </p:cNvSpPr>
          <p:nvPr>
            <p:ph idx="1"/>
          </p:nvPr>
        </p:nvSpPr>
        <p:spPr>
          <a:xfrm>
            <a:off x="0" y="1142984"/>
            <a:ext cx="9144000" cy="5572164"/>
          </a:xfrm>
        </p:spPr>
        <p:txBody>
          <a:bodyPr>
            <a:noAutofit/>
          </a:bodyPr>
          <a:lstStyle/>
          <a:p>
            <a:r>
              <a:rPr lang="pl-PL" sz="3200" b="1" dirty="0" smtClean="0"/>
              <a:t>Mąż Zaufania i Obserwator Społeczny mogą nagrywać</a:t>
            </a:r>
            <a:r>
              <a:rPr lang="pl-PL" sz="3200" dirty="0" smtClean="0"/>
              <a:t> (bez transmisji) czynności OKW przez cały czas pracy komisji od </a:t>
            </a:r>
            <a:r>
              <a:rPr lang="pl-PL" sz="3200" dirty="0" smtClean="0"/>
              <a:t>chwili zapieczętowania </a:t>
            </a:r>
            <a:r>
              <a:rPr lang="pl-PL" sz="3200" dirty="0" smtClean="0"/>
              <a:t>urny rano w niedzielę. I trzeba to bezwzględnie robić. Nie wolno nagrywać spisów i kart </a:t>
            </a:r>
            <a:r>
              <a:rPr lang="pl-PL" sz="3200" dirty="0" err="1" smtClean="0"/>
              <a:t>wybor-czych</a:t>
            </a:r>
            <a:r>
              <a:rPr lang="pl-PL" sz="3200" dirty="0" smtClean="0"/>
              <a:t>  </a:t>
            </a:r>
            <a:r>
              <a:rPr lang="pl-PL" sz="3200" dirty="0" smtClean="0"/>
              <a:t>wypełnionych  przez wyborców;  </a:t>
            </a:r>
            <a:endParaRPr lang="pl-PL" sz="3200" b="1" dirty="0" smtClean="0"/>
          </a:p>
          <a:p>
            <a:r>
              <a:rPr lang="pl-PL" sz="3200" b="1" dirty="0" smtClean="0"/>
              <a:t>Tylko MZ może wnieść uwagi do protokołu  ze wskazaniem konkretnych zarzutów;  </a:t>
            </a:r>
          </a:p>
          <a:p>
            <a:r>
              <a:rPr lang="pl-PL" sz="3200" b="1" dirty="0" smtClean="0"/>
              <a:t>Tylko MZ może towarzyszyć </a:t>
            </a:r>
            <a:r>
              <a:rPr lang="pl-PL" sz="3200" b="1" dirty="0" smtClean="0"/>
              <a:t>przy przewożeniu </a:t>
            </a:r>
          </a:p>
          <a:p>
            <a:r>
              <a:rPr lang="pl-PL" sz="3200" b="1" dirty="0" smtClean="0"/>
              <a:t>i </a:t>
            </a:r>
            <a:r>
              <a:rPr lang="pl-PL" sz="3200" b="1" dirty="0" smtClean="0"/>
              <a:t>przekazywaniu dokumentów  do komisji okręgowej;</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p:nvPr/>
        </p:nvPicPr>
        <p:blipFill>
          <a:blip r:embed="rId3"/>
          <a:srcRect/>
          <a:stretch>
            <a:fillRect/>
          </a:stretch>
        </p:blipFill>
        <p:spPr bwMode="auto">
          <a:xfrm>
            <a:off x="2228850" y="376237"/>
            <a:ext cx="4686300" cy="6105525"/>
          </a:xfrm>
          <a:prstGeom prst="rect">
            <a:avLst/>
          </a:prstGeom>
          <a:noFill/>
          <a:ln w="9525">
            <a:noFill/>
            <a:miter lim="800000"/>
            <a:headEnd/>
            <a:tailEnd/>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85728"/>
            <a:ext cx="7772400" cy="1140736"/>
          </a:xfrm>
        </p:spPr>
        <p:txBody>
          <a:bodyPr/>
          <a:lstStyle/>
          <a:p>
            <a:r>
              <a:rPr lang="pl-PL" sz="3600" b="1" i="1" dirty="0" smtClean="0"/>
              <a:t>Ustawowe dni wolne od pracy dla członków komisji wyborczych i mężów zaufania</a:t>
            </a:r>
            <a:br>
              <a:rPr lang="pl-PL" sz="3600" b="1" i="1" dirty="0" smtClean="0"/>
            </a:br>
            <a:endParaRPr lang="pl-PL" sz="3600" i="1" dirty="0"/>
          </a:p>
        </p:txBody>
      </p:sp>
      <p:sp>
        <p:nvSpPr>
          <p:cNvPr id="3" name="Symbol zastępczy zawartości 2"/>
          <p:cNvSpPr>
            <a:spLocks noGrp="1"/>
          </p:cNvSpPr>
          <p:nvPr>
            <p:ph idx="1"/>
          </p:nvPr>
        </p:nvSpPr>
        <p:spPr>
          <a:xfrm>
            <a:off x="428596" y="2214554"/>
            <a:ext cx="8501122" cy="4643446"/>
          </a:xfrm>
        </p:spPr>
        <p:txBody>
          <a:bodyPr>
            <a:normAutofit fontScale="40000" lnSpcReduction="20000"/>
          </a:bodyPr>
          <a:lstStyle/>
          <a:p>
            <a:r>
              <a:rPr lang="pl-PL" sz="7000" b="1" dirty="0" smtClean="0"/>
              <a:t>Członkowi  komisji wyborczej w związku z wykonywaniem zadań przysługuje</a:t>
            </a:r>
            <a:r>
              <a:rPr lang="pl-PL" sz="7000" dirty="0" smtClean="0"/>
              <a:t>:</a:t>
            </a:r>
            <a:r>
              <a:rPr lang="pl-PL" sz="5800" dirty="0" smtClean="0"/>
              <a:t/>
            </a:r>
            <a:br>
              <a:rPr lang="pl-PL" sz="5800" dirty="0" smtClean="0"/>
            </a:br>
            <a:r>
              <a:rPr lang="pl-PL" sz="5800" dirty="0" smtClean="0"/>
              <a:t/>
            </a:r>
            <a:br>
              <a:rPr lang="pl-PL" sz="5800" dirty="0" smtClean="0"/>
            </a:br>
            <a:r>
              <a:rPr lang="pl-PL" sz="7000" b="1" dirty="0" smtClean="0"/>
              <a:t>zwolnienie od pracy na dzień głosowania oraz liczenia głosów, a także na dzień następujący po dniu, w którym zakończono liczenie głosów, z zachowaniem prawa do świadczeń z ubezpieczenia społecznego oraz uprawnień ze stosunku pracy</a:t>
            </a:r>
            <a:r>
              <a:rPr lang="pl-PL" sz="7000" dirty="0" smtClean="0"/>
              <a:t>,</a:t>
            </a:r>
            <a:r>
              <a:rPr lang="pl-PL" sz="5800" dirty="0" smtClean="0"/>
              <a:t/>
            </a:r>
            <a:br>
              <a:rPr lang="pl-PL" sz="5800" dirty="0" smtClean="0"/>
            </a:br>
            <a:r>
              <a:rPr lang="pl-PL" sz="5800" dirty="0" smtClean="0"/>
              <a:t/>
            </a:r>
            <a:br>
              <a:rPr lang="pl-PL" sz="5800" dirty="0" smtClean="0"/>
            </a:br>
            <a:r>
              <a:rPr lang="pl-PL" sz="7000" b="1" dirty="0" smtClean="0"/>
              <a:t>do 5 dni zwolnienia od pracy z zachowaniem prawa do świadczeń z ubezpieczenia społecznego oraz uprawnień ze stosunku pracy, z wyjątkiem prawa do wynagrodzenia</a:t>
            </a:r>
            <a:r>
              <a:rPr lang="pl-PL" sz="7000" dirty="0" smtClean="0"/>
              <a:t>.</a:t>
            </a:r>
          </a:p>
          <a:p>
            <a:endParaRPr lang="pl-PL"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Prawo do dni wolnych dla członków komisji wyborczej </a:t>
            </a:r>
            <a:endParaRPr lang="pl-PL" b="1" i="1" dirty="0"/>
          </a:p>
        </p:txBody>
      </p:sp>
      <p:sp>
        <p:nvSpPr>
          <p:cNvPr id="3" name="Symbol zastępczy zawartości 2"/>
          <p:cNvSpPr>
            <a:spLocks noGrp="1"/>
          </p:cNvSpPr>
          <p:nvPr>
            <p:ph idx="1"/>
          </p:nvPr>
        </p:nvSpPr>
        <p:spPr>
          <a:xfrm>
            <a:off x="642910" y="2071678"/>
            <a:ext cx="8215370" cy="4357718"/>
          </a:xfrm>
        </p:spPr>
        <p:txBody>
          <a:bodyPr>
            <a:noAutofit/>
          </a:bodyPr>
          <a:lstStyle/>
          <a:p>
            <a:r>
              <a:rPr lang="pl-PL" sz="3600" dirty="0" smtClean="0"/>
              <a:t>gdy w danej komisji zakończono liczenie głosów po północy (czyli 19 maja), to członkowie komisji mają prawo do zwolnienia od pracy z zachowaniem wszelkich praw pracowniczych – w tym prawa do wynagrodzenia – w dniach 19 i 20 maja.</a:t>
            </a:r>
            <a:endParaRPr lang="pl-PL" sz="36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5400" i="1" dirty="0" smtClean="0"/>
              <a:t>Damy radę! </a:t>
            </a:r>
            <a:endParaRPr lang="pl-PL" sz="5400" i="1" dirty="0"/>
          </a:p>
        </p:txBody>
      </p:sp>
      <p:sp>
        <p:nvSpPr>
          <p:cNvPr id="3" name="Symbol zastępczy zawartości 2"/>
          <p:cNvSpPr>
            <a:spLocks noGrp="1"/>
          </p:cNvSpPr>
          <p:nvPr>
            <p:ph idx="1"/>
          </p:nvPr>
        </p:nvSpPr>
        <p:spPr>
          <a:xfrm>
            <a:off x="914400" y="3071810"/>
            <a:ext cx="7772400" cy="3283750"/>
          </a:xfrm>
        </p:spPr>
        <p:txBody>
          <a:bodyPr>
            <a:normAutofit/>
          </a:bodyPr>
          <a:lstStyle/>
          <a:p>
            <a:r>
              <a:rPr lang="pl-PL" sz="5400" dirty="0" smtClean="0"/>
              <a:t>Dziękuję za uwagę </a:t>
            </a:r>
            <a:endParaRPr lang="pl-PL" sz="54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pic>
        <p:nvPicPr>
          <p:cNvPr id="1026" name="Picture 2"/>
          <p:cNvPicPr>
            <a:picLocks noGrp="1" noChangeAspect="1" noChangeArrowheads="1"/>
          </p:cNvPicPr>
          <p:nvPr>
            <p:ph idx="1"/>
          </p:nvPr>
        </p:nvPicPr>
        <p:blipFill>
          <a:blip r:embed="rId2"/>
          <a:srcRect/>
          <a:stretch>
            <a:fillRect/>
          </a:stretch>
        </p:blipFill>
        <p:spPr bwMode="auto">
          <a:xfrm>
            <a:off x="914400" y="2836410"/>
            <a:ext cx="7772400" cy="2467879"/>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000232" y="63658"/>
            <a:ext cx="5143535" cy="6730683"/>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85728"/>
            <a:ext cx="7772400" cy="928694"/>
          </a:xfrm>
        </p:spPr>
        <p:txBody>
          <a:bodyPr/>
          <a:lstStyle/>
          <a:p>
            <a:r>
              <a:rPr lang="pl-PL" b="1" i="1" dirty="0" smtClean="0"/>
              <a:t>Ważność kart: </a:t>
            </a:r>
            <a:endParaRPr lang="pl-PL" b="1" i="1" dirty="0"/>
          </a:p>
        </p:txBody>
      </p:sp>
      <p:sp>
        <p:nvSpPr>
          <p:cNvPr id="3" name="Symbol zastępczy zawartości 2"/>
          <p:cNvSpPr>
            <a:spLocks noGrp="1"/>
          </p:cNvSpPr>
          <p:nvPr>
            <p:ph idx="1"/>
          </p:nvPr>
        </p:nvSpPr>
        <p:spPr>
          <a:xfrm>
            <a:off x="428596" y="1285860"/>
            <a:ext cx="8501122" cy="5572140"/>
          </a:xfrm>
        </p:spPr>
        <p:txBody>
          <a:bodyPr>
            <a:noAutofit/>
          </a:bodyPr>
          <a:lstStyle/>
          <a:p>
            <a:r>
              <a:rPr lang="pl-PL" sz="3600" dirty="0" smtClean="0"/>
              <a:t>Karta wyborcza – karta do głosowania. Ważna jeśli ma dwie  prawidłowe pieczęcie Okręgowej Komisji Wyborczej  (drukowana)   i  naszej Obwodowej Komisji Wyborczej (OKW) ; </a:t>
            </a:r>
          </a:p>
          <a:p>
            <a:r>
              <a:rPr lang="pl-PL" sz="3600" dirty="0" smtClean="0"/>
              <a:t>Treść i forma zgodna z wzorem </a:t>
            </a:r>
            <a:r>
              <a:rPr lang="pl-PL" sz="3600" dirty="0" err="1" smtClean="0"/>
              <a:t>Państwo-wej</a:t>
            </a:r>
            <a:r>
              <a:rPr lang="pl-PL" sz="3600" dirty="0" smtClean="0"/>
              <a:t>  Komisji  Wyborczej  – obowiązkowo nazwiska wszystkich kandydatów; </a:t>
            </a:r>
          </a:p>
          <a:p>
            <a:r>
              <a:rPr lang="pl-PL" sz="3600" dirty="0" smtClean="0"/>
              <a:t>Karta pomazana lub z napisami?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i="1" dirty="0" smtClean="0"/>
              <a:t>Głosy ważne i nieważne </a:t>
            </a:r>
            <a:endParaRPr lang="pl-PL" i="1" dirty="0"/>
          </a:p>
        </p:txBody>
      </p:sp>
      <p:sp>
        <p:nvSpPr>
          <p:cNvPr id="3" name="Symbol zastępczy zawartości 2"/>
          <p:cNvSpPr>
            <a:spLocks noGrp="1"/>
          </p:cNvSpPr>
          <p:nvPr>
            <p:ph idx="1"/>
          </p:nvPr>
        </p:nvSpPr>
        <p:spPr>
          <a:xfrm>
            <a:off x="642910" y="1428736"/>
            <a:ext cx="8143932" cy="5214974"/>
          </a:xfrm>
        </p:spPr>
        <p:txBody>
          <a:bodyPr>
            <a:normAutofit lnSpcReduction="10000"/>
          </a:bodyPr>
          <a:lstStyle/>
          <a:p>
            <a:r>
              <a:rPr lang="pl-PL" sz="3600" dirty="0" smtClean="0"/>
              <a:t>Głos ważny – ważna karta wyborcza z X lub krzyżykiem tylko w </a:t>
            </a:r>
            <a:r>
              <a:rPr lang="pl-PL" sz="3600" b="1" dirty="0" smtClean="0"/>
              <a:t>jednej kratce </a:t>
            </a:r>
            <a:r>
              <a:rPr lang="pl-PL" sz="3600" dirty="0" smtClean="0"/>
              <a:t>przy nazwisku jednego kandydata – min. dwie przecinające się linie wewnątrz kratki; </a:t>
            </a:r>
            <a:endParaRPr lang="pl-PL" sz="800" dirty="0" smtClean="0"/>
          </a:p>
          <a:p>
            <a:endParaRPr lang="pl-PL" sz="900" dirty="0" smtClean="0"/>
          </a:p>
          <a:p>
            <a:r>
              <a:rPr lang="pl-PL" sz="3600" dirty="0" smtClean="0"/>
              <a:t>Jeśli nie ma żadnego  X,  lub są dwa – przy dwóch różnych kandydatach  - głos jest nieważny; </a:t>
            </a:r>
          </a:p>
          <a:p>
            <a:endParaRPr lang="pl-PL" sz="900" dirty="0" smtClean="0"/>
          </a:p>
          <a:p>
            <a:r>
              <a:rPr lang="pl-PL" sz="3600" dirty="0" smtClean="0"/>
              <a:t>Psucie głosu? Na czym polega? </a:t>
            </a:r>
            <a:endParaRPr lang="pl-PL"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10097</TotalTime>
  <Words>3982</Words>
  <Application>Microsoft Office PowerPoint</Application>
  <PresentationFormat>Pokaz na ekranie (4:3)</PresentationFormat>
  <Paragraphs>318</Paragraphs>
  <Slides>63</Slides>
  <Notes>32</Notes>
  <HiddenSlides>0</HiddenSlides>
  <MMClips>0</MMClips>
  <ScaleCrop>false</ScaleCrop>
  <HeadingPairs>
    <vt:vector size="4" baseType="variant">
      <vt:variant>
        <vt:lpstr>Motyw</vt:lpstr>
      </vt:variant>
      <vt:variant>
        <vt:i4>1</vt:i4>
      </vt:variant>
      <vt:variant>
        <vt:lpstr>Tytuły slajdów</vt:lpstr>
      </vt:variant>
      <vt:variant>
        <vt:i4>63</vt:i4>
      </vt:variant>
    </vt:vector>
  </HeadingPairs>
  <TitlesOfParts>
    <vt:vector size="64" baseType="lpstr">
      <vt:lpstr>Metro</vt:lpstr>
      <vt:lpstr>Wybory prezydenckie 2025</vt:lpstr>
      <vt:lpstr>Czego od Was oczekujemy </vt:lpstr>
      <vt:lpstr>BHP – bardzo uważaj na siebie</vt:lpstr>
      <vt:lpstr>Jeśli uda nam się zapobiec choćby tylko jednemu bezeceństwu to już będzie sukces </vt:lpstr>
      <vt:lpstr>Co zapewnia koordynator RKW </vt:lpstr>
      <vt:lpstr>Slajd 6</vt:lpstr>
      <vt:lpstr>Slajd 7</vt:lpstr>
      <vt:lpstr>Ważność kart: </vt:lpstr>
      <vt:lpstr>Głosy ważne i nieważne </vt:lpstr>
      <vt:lpstr>Slajd 10</vt:lpstr>
      <vt:lpstr>Wyborcy stali </vt:lpstr>
      <vt:lpstr>Co sprawdzamy w spisie </vt:lpstr>
      <vt:lpstr>Wyborcy dopisani</vt:lpstr>
      <vt:lpstr>Zaświadczenie o prawie do głosowania</vt:lpstr>
      <vt:lpstr>Zaświadczenie o prawie do głosowania c.d. </vt:lpstr>
      <vt:lpstr>Stwierdzenie tożsamości wyborcy </vt:lpstr>
      <vt:lpstr>Stwierdzenie tożsamości wyborcy </vt:lpstr>
      <vt:lpstr>mObywatel i kod QR  </vt:lpstr>
      <vt:lpstr>Uzupełnienie instrukcji weryfikacji mDowodu</vt:lpstr>
      <vt:lpstr>Nie rekomendujemy uznawania aplikacji mObywatel i innych „dokumentów” </vt:lpstr>
      <vt:lpstr>Czynności przed dniem głosowania</vt:lpstr>
      <vt:lpstr> Czynności przed dniem głosowania    – co trzeba zrobić </vt:lpstr>
      <vt:lpstr>Czynności przed dniem głosowania  </vt:lpstr>
      <vt:lpstr>Co robić, jeśli:   </vt:lpstr>
      <vt:lpstr>Co robić c.d.</vt:lpstr>
      <vt:lpstr>Praca w sobotę </vt:lpstr>
      <vt:lpstr>W sobotę </vt:lpstr>
      <vt:lpstr>Sobota c.d.  </vt:lpstr>
      <vt:lpstr>Sobota c.d. </vt:lpstr>
      <vt:lpstr>Wyposażenie lokalu (obowiązkowe):</vt:lpstr>
      <vt:lpstr>Wyposażenie lokalu (obowiązkowe) c.d. </vt:lpstr>
      <vt:lpstr>Niedziela godz. 5.30 lub 6.00</vt:lpstr>
      <vt:lpstr>Niedziela przed godz. 7.00</vt:lpstr>
      <vt:lpstr>Niedziela 7.00</vt:lpstr>
      <vt:lpstr>Wydawanie kart </vt:lpstr>
      <vt:lpstr>Niedziela – głosowanie </vt:lpstr>
      <vt:lpstr>Na co zwracamy szczególną uwagę </vt:lpstr>
      <vt:lpstr>Na co zwracamy uwagę c.d. </vt:lpstr>
      <vt:lpstr>Jeśli widzimy fałszerstwo </vt:lpstr>
      <vt:lpstr>21:00 zakończenie głosowania</vt:lpstr>
      <vt:lpstr>Slajd 41</vt:lpstr>
      <vt:lpstr>Po wyjściu ostatnich wyborców</vt:lpstr>
      <vt:lpstr>Po zaklejeniu wlotu urny </vt:lpstr>
      <vt:lpstr>Przygotowanie do liczenia</vt:lpstr>
      <vt:lpstr>Przygotowanie do liczenia </vt:lpstr>
      <vt:lpstr>Rozpoczęcie liczenia głosów</vt:lpstr>
      <vt:lpstr>Jeśli jednak karty segregowane są przez każdego indywidualnie (osoby pojedyncze choć przy jednym stole) </vt:lpstr>
      <vt:lpstr>Po rozsegregowaniu kart </vt:lpstr>
      <vt:lpstr>Po zsumowaniu wszystkich kart </vt:lpstr>
      <vt:lpstr>Sporządzanie protokołu </vt:lpstr>
      <vt:lpstr>Po wydrukowaniu protokołu</vt:lpstr>
      <vt:lpstr>Kiedy powstają zagrożenia? </vt:lpstr>
      <vt:lpstr>Po przyjęciu protokołu przez Komisarza Wyborczego </vt:lpstr>
      <vt:lpstr>Czynności końcowe </vt:lpstr>
      <vt:lpstr>Przewożenie protokołów, kart, spisów i materiałów </vt:lpstr>
      <vt:lpstr>Prawa Obserwatora Społecznego i Męża Zaufania </vt:lpstr>
      <vt:lpstr>Mąż Zaufania i Obserwator Społeczny </vt:lpstr>
      <vt:lpstr>Uwagi Męża Zaufania i Obserwatora Społecznego</vt:lpstr>
      <vt:lpstr>Rejestrowanie prac komisji</vt:lpstr>
      <vt:lpstr>Ustawowe dni wolne od pracy dla członków komisji wyborczych i mężów zaufania </vt:lpstr>
      <vt:lpstr>Prawo do dni wolnych dla członków komisji wyborczej </vt:lpstr>
      <vt:lpstr>Damy radę! </vt:lpstr>
      <vt:lpstr>Slajd 63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Wybory prezydenckie 2025</dc:title>
  <dc:creator>Acer</dc:creator>
  <cp:lastModifiedBy>Acer</cp:lastModifiedBy>
  <cp:revision>64</cp:revision>
  <dcterms:created xsi:type="dcterms:W3CDTF">2025-03-22T16:15:48Z</dcterms:created>
  <dcterms:modified xsi:type="dcterms:W3CDTF">2025-05-09T17:21:17Z</dcterms:modified>
</cp:coreProperties>
</file>